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2" r:id="rId2"/>
    <p:sldId id="260" r:id="rId3"/>
    <p:sldId id="265" r:id="rId4"/>
    <p:sldId id="258" r:id="rId5"/>
    <p:sldId id="266" r:id="rId6"/>
    <p:sldId id="263" r:id="rId7"/>
    <p:sldId id="268" r:id="rId8"/>
    <p:sldId id="269" r:id="rId9"/>
    <p:sldId id="270" r:id="rId10"/>
    <p:sldId id="271" r:id="rId11"/>
    <p:sldId id="273" r:id="rId12"/>
    <p:sldId id="274" r:id="rId13"/>
    <p:sldId id="275" r:id="rId14"/>
    <p:sldId id="276" r:id="rId15"/>
    <p:sldId id="280" r:id="rId16"/>
    <p:sldId id="281" r:id="rId17"/>
    <p:sldId id="291" r:id="rId18"/>
    <p:sldId id="277" r:id="rId19"/>
    <p:sldId id="283" r:id="rId20"/>
    <p:sldId id="284" r:id="rId21"/>
    <p:sldId id="286" r:id="rId22"/>
    <p:sldId id="288" r:id="rId23"/>
    <p:sldId id="290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734" autoAdjust="0"/>
    <p:restoredTop sz="94660"/>
  </p:normalViewPr>
  <p:slideViewPr>
    <p:cSldViewPr snapToGrid="0" showGuides="1">
      <p:cViewPr varScale="1">
        <p:scale>
          <a:sx n="63" d="100"/>
          <a:sy n="63" d="100"/>
        </p:scale>
        <p:origin x="744" y="64"/>
      </p:cViewPr>
      <p:guideLst>
        <p:guide orient="horz" pos="2160"/>
        <p:guide pos="381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9C3EB7-221A-BDAF-13B6-18EAAD213F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1CBC9C2-92BF-D393-AA61-DF2A39A445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AB2D62-55A6-D1DE-BDAD-FF8CF98013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9FBE6-BAAE-4281-B32C-3FF956E5D264}" type="datetimeFigureOut">
              <a:rPr lang="fr-FR" smtClean="0"/>
              <a:t>11/04/2025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EAA18D-8EC7-4F4C-8DD5-4D6B32EE7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27988D-F9AB-06D6-BCBF-499559A20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84D512-0FEB-4E18-8480-5E83691A148D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105749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5AF8F0-C172-6131-8347-389C012DA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762425-DA2F-8278-841F-F502AE54BC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71421E-D399-95EF-94EE-F1477AC135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9FBE6-BAAE-4281-B32C-3FF956E5D264}" type="datetimeFigureOut">
              <a:rPr lang="fr-FR" smtClean="0"/>
              <a:t>11/04/2025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53DBB8-34A7-AE10-1A52-5685FE2490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A0DF02-BA39-3507-37F7-059BA08B0A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84D512-0FEB-4E18-8480-5E83691A148D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780034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7CF5114-A621-2292-8D9D-F71D5398D85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F63976D-7878-C4C2-5F5D-C78F4B3A8C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E4622B-CC05-7289-74A7-09E084A40C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9FBE6-BAAE-4281-B32C-3FF956E5D264}" type="datetimeFigureOut">
              <a:rPr lang="fr-FR" smtClean="0"/>
              <a:t>11/04/2025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7603D2-AA6C-3BE7-76B7-E56A4D2913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082385-EAC2-81DB-791E-40BFB0B16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84D512-0FEB-4E18-8480-5E83691A148D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649029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25278-920F-FFF7-77F5-3B182743A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9BF7D3-0B24-4C98-06E4-73E2970B6D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61DC0B-C4FF-B9D3-7CBC-87AB179FAF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9FBE6-BAAE-4281-B32C-3FF956E5D264}" type="datetimeFigureOut">
              <a:rPr lang="fr-FR" smtClean="0"/>
              <a:t>11/04/2025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357225-D6A0-A189-40C4-21752FF11F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263CAC-A40C-D247-8297-C0AFEB124B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84D512-0FEB-4E18-8480-5E83691A148D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070022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791D9-C489-C474-D6F1-4172920E9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FE1DA2-4B6D-CAC2-F0F8-6FF3EC1BEC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BD6BBB-0C1A-8CEA-CF34-9AEFC54672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9FBE6-BAAE-4281-B32C-3FF956E5D264}" type="datetimeFigureOut">
              <a:rPr lang="fr-FR" smtClean="0"/>
              <a:t>11/04/2025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40EA2-699C-EAEE-6722-B60B00D1E3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C57E56-DB7D-BB2E-8C4F-83E3E7AE8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84D512-0FEB-4E18-8480-5E83691A148D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614512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0FDA7D-E531-82DF-E46B-2CCF8E3478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93E256-9A84-4628-9207-42B10BC14D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A829E5-9805-2B6A-9859-8C8487077C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942BC5-3EF6-AD96-9BC4-63DB9EDA25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9FBE6-BAAE-4281-B32C-3FF956E5D264}" type="datetimeFigureOut">
              <a:rPr lang="fr-FR" smtClean="0"/>
              <a:t>11/04/2025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9E9277-D6F3-C589-66F2-32A569F468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A4622B-2356-8983-C009-E4C26DB510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84D512-0FEB-4E18-8480-5E83691A148D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279817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528CF4-C95F-8AA6-67DC-231B2DA52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8A1528-D6D6-12CD-6643-03909ECCE1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5641EA-C63D-B514-1201-F789E85476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909E0EA-A2F0-43FF-AD3F-FF522CEAB9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2936552-F458-AB20-86D7-E58124365E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890C6B6-A7C3-3D85-AF56-2531C883D1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9FBE6-BAAE-4281-B32C-3FF956E5D264}" type="datetimeFigureOut">
              <a:rPr lang="fr-FR" smtClean="0"/>
              <a:t>11/04/2025</a:t>
            </a:fld>
            <a:endParaRPr lang="fr-F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9DA39EE-52E0-486B-D751-F47A1E14A4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085D27-F959-59DA-538B-5673B6042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84D512-0FEB-4E18-8480-5E83691A148D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772646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9C077C-4371-0601-BC13-F9135F6E4E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85B73EC-8897-FB48-F6C2-C2C3C80DFE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9FBE6-BAAE-4281-B32C-3FF956E5D264}" type="datetimeFigureOut">
              <a:rPr lang="fr-FR" smtClean="0"/>
              <a:t>11/04/2025</a:t>
            </a:fld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481986-3A24-8804-1001-60380741DA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D43CAC-CCDF-6D9E-88E1-9B7CE189CC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84D512-0FEB-4E18-8480-5E83691A148D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953946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A9B83E8-8D23-EA5A-3F43-9313FC33D8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9FBE6-BAAE-4281-B32C-3FF956E5D264}" type="datetimeFigureOut">
              <a:rPr lang="fr-FR" smtClean="0"/>
              <a:t>11/04/2025</a:t>
            </a:fld>
            <a:endParaRPr lang="fr-F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E9FADCB-E7A5-D2D0-2318-CFB57EFEDF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D948FF-D8A0-235E-AB5B-22A55DDAB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84D512-0FEB-4E18-8480-5E83691A148D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476972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CA86AE-FB4F-4D38-59B8-A24ECAE68E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4E7BD3-6DDF-B0A1-9675-731CDEB771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A47BA6-B9B5-7735-85F1-68F7F45112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99CF47-EC36-60FA-6404-C603449B4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9FBE6-BAAE-4281-B32C-3FF956E5D264}" type="datetimeFigureOut">
              <a:rPr lang="fr-FR" smtClean="0"/>
              <a:t>11/04/2025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469E47-7FC6-BB7E-08AE-6470D689FB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9A6270-0222-5F56-EF00-900DEF527D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84D512-0FEB-4E18-8480-5E83691A148D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25757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238A11-5707-2022-06FE-B1CA15EDF3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BAF0283-BCBF-0309-5DC7-D6CEEF092C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04BA3D-7E2D-4847-54C1-D8BA3CADEC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72EF59-69D9-78B6-2A1A-CE89C4FA1C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9FBE6-BAAE-4281-B32C-3FF956E5D264}" type="datetimeFigureOut">
              <a:rPr lang="fr-FR" smtClean="0"/>
              <a:t>11/04/2025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1B3F30-BC3E-6B56-3D85-AA358B6C82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EFCB32-F72C-4003-902E-086A0EDD5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84D512-0FEB-4E18-8480-5E83691A148D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498533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65787B3-2499-C401-35A0-16ECB4C01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6601D5-F4AE-051D-4CFD-548972696F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73A058-E1E6-3B21-9FF7-5EBD27F8F5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89FBE6-BAAE-4281-B32C-3FF956E5D264}" type="datetimeFigureOut">
              <a:rPr lang="fr-FR" smtClean="0"/>
              <a:t>11/04/2025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A2F66B-F6C1-C253-08FD-C8FE9F7A59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44A78C-0164-9508-38E1-00D6904A5A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84D512-0FEB-4E18-8480-5E83691A148D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21519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3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3.png"/><Relationship Id="rId4" Type="http://schemas.openxmlformats.org/officeDocument/2006/relationships/image" Target="../media/image6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13.sv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4065001" y="3726825"/>
            <a:ext cx="9399611" cy="9399611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288242" y="2253557"/>
            <a:ext cx="534358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spcBef>
                <a:spcPct val="0"/>
              </a:spcBef>
            </a:pPr>
            <a:r>
              <a:rPr lang="en-GB" sz="4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Decoding </a:t>
            </a:r>
            <a:r>
              <a:rPr lang="en-GB" sz="4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Startup</a:t>
            </a:r>
            <a:r>
              <a:rPr lang="en-GB" sz="4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Success </a:t>
            </a:r>
            <a:endParaRPr lang="en-US" sz="4000" b="1" dirty="0">
              <a:solidFill>
                <a:srgbClr val="051D4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7" name="Group 7"/>
          <p:cNvGrpSpPr/>
          <p:nvPr/>
        </p:nvGrpSpPr>
        <p:grpSpPr>
          <a:xfrm>
            <a:off x="10946823" y="-1145065"/>
            <a:ext cx="2490354" cy="2490354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498571" y="-428984"/>
            <a:ext cx="857967" cy="857967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-1286130" y="5593048"/>
            <a:ext cx="2490354" cy="2490354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  <p:sp>
        <p:nvSpPr>
          <p:cNvPr id="16" name="Freeform 16"/>
          <p:cNvSpPr/>
          <p:nvPr/>
        </p:nvSpPr>
        <p:spPr>
          <a:xfrm>
            <a:off x="5838263" y="5015055"/>
            <a:ext cx="5853088" cy="1155985"/>
          </a:xfrm>
          <a:custGeom>
            <a:avLst/>
            <a:gdLst/>
            <a:ahLst/>
            <a:cxnLst/>
            <a:rect l="l" t="t" r="r" b="b"/>
            <a:pathLst>
              <a:path w="8779632" h="1733977">
                <a:moveTo>
                  <a:pt x="0" y="0"/>
                </a:moveTo>
                <a:lnTo>
                  <a:pt x="8779632" y="0"/>
                </a:lnTo>
                <a:lnTo>
                  <a:pt x="8779632" y="1733977"/>
                </a:lnTo>
                <a:lnTo>
                  <a:pt x="0" y="17339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927554" y="4420965"/>
            <a:ext cx="4910709" cy="3209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70"/>
              </a:lnSpc>
              <a:spcBef>
                <a:spcPct val="0"/>
              </a:spcBef>
            </a:pPr>
            <a:r>
              <a:rPr lang="en-US" sz="1835" spc="-37" dirty="0">
                <a:solidFill>
                  <a:srgbClr val="051D40"/>
                </a:solidFill>
                <a:ea typeface="Poppins"/>
                <a:cs typeface="Poppins"/>
                <a:sym typeface="Poppins"/>
              </a:rPr>
              <a:t>By: Joyce Ghosn</a:t>
            </a:r>
            <a:r>
              <a:rPr lang="en-GB" sz="2000" dirty="0"/>
              <a:t>| April 2025</a:t>
            </a:r>
            <a:endParaRPr lang="en-US" sz="1835" spc="-37" dirty="0">
              <a:solidFill>
                <a:srgbClr val="051D40"/>
              </a:solidFill>
              <a:ea typeface="Poppins"/>
              <a:cs typeface="Poppins"/>
              <a:sym typeface="Poppins"/>
            </a:endParaRPr>
          </a:p>
        </p:txBody>
      </p:sp>
      <p:pic>
        <p:nvPicPr>
          <p:cNvPr id="2050" name="Picture 2" descr="Lori Greiner's Offer - Shark Tank - YouTube">
            <a:extLst>
              <a:ext uri="{FF2B5EF4-FFF2-40B4-BE49-F238E27FC236}">
                <a16:creationId xmlns:a16="http://schemas.microsoft.com/office/drawing/2014/main" id="{85AFB0A7-4808-0AE5-A045-A80AE78475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9249" y="1916397"/>
            <a:ext cx="6534150" cy="3676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52284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85800" y="855435"/>
            <a:ext cx="5015853" cy="5030771"/>
            <a:chOff x="0" y="0"/>
            <a:chExt cx="2106826" cy="211309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06826" cy="2113092"/>
            </a:xfrm>
            <a:custGeom>
              <a:avLst/>
              <a:gdLst/>
              <a:ahLst/>
              <a:cxnLst/>
              <a:rect l="l" t="t" r="r" b="b"/>
              <a:pathLst>
                <a:path w="2106826" h="2113092">
                  <a:moveTo>
                    <a:pt x="0" y="0"/>
                  </a:moveTo>
                  <a:lnTo>
                    <a:pt x="2106826" y="0"/>
                  </a:lnTo>
                  <a:lnTo>
                    <a:pt x="2106826" y="2113092"/>
                  </a:lnTo>
                  <a:lnTo>
                    <a:pt x="0" y="2113092"/>
                  </a:lnTo>
                  <a:close/>
                </a:path>
              </a:pathLst>
            </a:custGeom>
            <a:solidFill>
              <a:srgbClr val="145DA0">
                <a:alpha val="95686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106826" cy="2151192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685800" y="5886206"/>
            <a:ext cx="5015853" cy="285994"/>
            <a:chOff x="0" y="0"/>
            <a:chExt cx="2106826" cy="120127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2106826" cy="120127"/>
            </a:xfrm>
            <a:custGeom>
              <a:avLst/>
              <a:gdLst/>
              <a:ahLst/>
              <a:cxnLst/>
              <a:rect l="l" t="t" r="r" b="b"/>
              <a:pathLst>
                <a:path w="2106826" h="120127">
                  <a:moveTo>
                    <a:pt x="0" y="0"/>
                  </a:moveTo>
                  <a:lnTo>
                    <a:pt x="2106826" y="0"/>
                  </a:lnTo>
                  <a:lnTo>
                    <a:pt x="2106826" y="120127"/>
                  </a:lnTo>
                  <a:lnTo>
                    <a:pt x="0" y="120127"/>
                  </a:lnTo>
                  <a:close/>
                </a:path>
              </a:pathLst>
            </a:custGeom>
            <a:solidFill>
              <a:srgbClr val="145DA0">
                <a:alpha val="48627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2106826" cy="158227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9543019" y="3418648"/>
            <a:ext cx="5015853" cy="5015853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>
                <a:alpha val="95686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fr-FR" sz="1200" dirty="0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-2482814" y="-3005124"/>
            <a:ext cx="3949659" cy="3949659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>
                <a:alpha val="95686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id="24" name="TextBox 2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AD3ACBDD-8DDB-9DDA-ED91-35104CED474D}"/>
              </a:ext>
            </a:extLst>
          </p:cNvPr>
          <p:cNvSpPr txBox="1"/>
          <p:nvPr/>
        </p:nvSpPr>
        <p:spPr>
          <a:xfrm>
            <a:off x="1266746" y="155568"/>
            <a:ext cx="37256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Where Does the Money Go?</a:t>
            </a:r>
            <a:endParaRPr lang="fr-FR" sz="24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D76E79A-B7DF-6344-73BE-C0D92C9BADF7}"/>
              </a:ext>
            </a:extLst>
          </p:cNvPr>
          <p:cNvSpPr txBox="1"/>
          <p:nvPr/>
        </p:nvSpPr>
        <p:spPr>
          <a:xfrm>
            <a:off x="1152216" y="1586529"/>
            <a:ext cx="408302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2000" dirty="0">
                <a:solidFill>
                  <a:schemeClr val="bg1"/>
                </a:solidFill>
              </a:rPr>
              <a:t>EdTech spikes in 2010–2014 and again post-2020</a:t>
            </a:r>
          </a:p>
          <a:p>
            <a:endParaRPr lang="en-GB" sz="2000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2000" dirty="0">
                <a:solidFill>
                  <a:schemeClr val="bg1"/>
                </a:solidFill>
              </a:rPr>
              <a:t>AI shows steady and consistent rise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GB" sz="2000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2000" dirty="0" err="1">
                <a:solidFill>
                  <a:schemeClr val="bg1"/>
                </a:solidFill>
              </a:rPr>
              <a:t>HealthTech</a:t>
            </a:r>
            <a:r>
              <a:rPr lang="en-GB" sz="2000" dirty="0">
                <a:solidFill>
                  <a:schemeClr val="bg1"/>
                </a:solidFill>
              </a:rPr>
              <a:t> surges post-COVID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GB" sz="2000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2000" dirty="0">
                <a:solidFill>
                  <a:schemeClr val="bg1"/>
                </a:solidFill>
              </a:rPr>
              <a:t>Other industries fluctuate unpredictably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GB" sz="2000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2000" dirty="0">
                <a:solidFill>
                  <a:schemeClr val="bg1"/>
                </a:solidFill>
              </a:rPr>
              <a:t>Growth rate ≠ stable performance</a:t>
            </a:r>
            <a:endParaRPr lang="fr-FR" sz="2000" dirty="0">
              <a:solidFill>
                <a:schemeClr val="bg1"/>
              </a:solidFill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1EFF9F85-1ADE-5DF1-33BE-27BC8751C3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1200" y="1219201"/>
            <a:ext cx="6390290" cy="3205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2644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Freeform 3"/>
          <p:cNvSpPr/>
          <p:nvPr/>
        </p:nvSpPr>
        <p:spPr>
          <a:xfrm rot="5400000">
            <a:off x="5993477" y="540220"/>
            <a:ext cx="5694600" cy="5777560"/>
          </a:xfrm>
          <a:custGeom>
            <a:avLst/>
            <a:gdLst/>
            <a:ahLst/>
            <a:cxnLst/>
            <a:rect l="l" t="t" r="r" b="b"/>
            <a:pathLst>
              <a:path w="8541900" h="8666340">
                <a:moveTo>
                  <a:pt x="0" y="0"/>
                </a:moveTo>
                <a:lnTo>
                  <a:pt x="8541901" y="0"/>
                </a:lnTo>
                <a:lnTo>
                  <a:pt x="8541901" y="8666340"/>
                </a:lnTo>
                <a:lnTo>
                  <a:pt x="0" y="86663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395F59-BB98-1B9A-925E-9803AD44FF96}"/>
              </a:ext>
            </a:extLst>
          </p:cNvPr>
          <p:cNvSpPr txBox="1"/>
          <p:nvPr/>
        </p:nvSpPr>
        <p:spPr>
          <a:xfrm>
            <a:off x="375920" y="306110"/>
            <a:ext cx="84783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</a:rPr>
              <a:t>Who’s Growing Smart — and Who’s Just Expensive?</a:t>
            </a:r>
            <a:endParaRPr lang="fr-FR" sz="2800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EED244-0D86-9A56-311A-5E0AC3A290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2442" y="1104920"/>
            <a:ext cx="11465397" cy="5539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6455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85800" y="855435"/>
            <a:ext cx="5015853" cy="5030771"/>
            <a:chOff x="0" y="0"/>
            <a:chExt cx="2106826" cy="211309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06826" cy="2113092"/>
            </a:xfrm>
            <a:custGeom>
              <a:avLst/>
              <a:gdLst/>
              <a:ahLst/>
              <a:cxnLst/>
              <a:rect l="l" t="t" r="r" b="b"/>
              <a:pathLst>
                <a:path w="2106826" h="2113092">
                  <a:moveTo>
                    <a:pt x="0" y="0"/>
                  </a:moveTo>
                  <a:lnTo>
                    <a:pt x="2106826" y="0"/>
                  </a:lnTo>
                  <a:lnTo>
                    <a:pt x="2106826" y="2113092"/>
                  </a:lnTo>
                  <a:lnTo>
                    <a:pt x="0" y="2113092"/>
                  </a:lnTo>
                  <a:close/>
                </a:path>
              </a:pathLst>
            </a:custGeom>
            <a:solidFill>
              <a:srgbClr val="145DA0">
                <a:alpha val="95686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106826" cy="2151192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685800" y="5886206"/>
            <a:ext cx="5015853" cy="285994"/>
            <a:chOff x="0" y="0"/>
            <a:chExt cx="2106826" cy="120127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2106826" cy="120127"/>
            </a:xfrm>
            <a:custGeom>
              <a:avLst/>
              <a:gdLst/>
              <a:ahLst/>
              <a:cxnLst/>
              <a:rect l="l" t="t" r="r" b="b"/>
              <a:pathLst>
                <a:path w="2106826" h="120127">
                  <a:moveTo>
                    <a:pt x="0" y="0"/>
                  </a:moveTo>
                  <a:lnTo>
                    <a:pt x="2106826" y="0"/>
                  </a:lnTo>
                  <a:lnTo>
                    <a:pt x="2106826" y="120127"/>
                  </a:lnTo>
                  <a:lnTo>
                    <a:pt x="0" y="120127"/>
                  </a:lnTo>
                  <a:close/>
                </a:path>
              </a:pathLst>
            </a:custGeom>
            <a:solidFill>
              <a:srgbClr val="145DA0">
                <a:alpha val="48627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2106826" cy="158227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9543019" y="3418648"/>
            <a:ext cx="5015853" cy="5015853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>
                <a:alpha val="95686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fr-FR" sz="1200" dirty="0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-2482814" y="-3005124"/>
            <a:ext cx="3949659" cy="3949659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>
                <a:alpha val="95686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id="24" name="TextBox 2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AD3ACBDD-8DDB-9DDA-ED91-35104CED474D}"/>
              </a:ext>
            </a:extLst>
          </p:cNvPr>
          <p:cNvSpPr txBox="1"/>
          <p:nvPr/>
        </p:nvSpPr>
        <p:spPr>
          <a:xfrm>
            <a:off x="1266746" y="155568"/>
            <a:ext cx="63797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Who Uses Capital the Smartest?</a:t>
            </a:r>
            <a:endParaRPr lang="fr-FR" sz="24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D76E79A-B7DF-6344-73BE-C0D92C9BADF7}"/>
              </a:ext>
            </a:extLst>
          </p:cNvPr>
          <p:cNvSpPr txBox="1"/>
          <p:nvPr/>
        </p:nvSpPr>
        <p:spPr>
          <a:xfrm>
            <a:off x="1096565" y="1784967"/>
            <a:ext cx="408302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2000" dirty="0">
                <a:solidFill>
                  <a:schemeClr val="bg1"/>
                </a:solidFill>
              </a:rPr>
              <a:t>Biotech leads in growth efficiency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GB" sz="2000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2000" dirty="0" err="1">
                <a:solidFill>
                  <a:schemeClr val="bg1"/>
                </a:solidFill>
              </a:rPr>
              <a:t>HealthTech</a:t>
            </a:r>
            <a:r>
              <a:rPr lang="en-GB" sz="2000" dirty="0">
                <a:solidFill>
                  <a:schemeClr val="bg1"/>
                </a:solidFill>
              </a:rPr>
              <a:t> and AI follow with balanced profiles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GB" sz="2000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2000" dirty="0">
                <a:solidFill>
                  <a:schemeClr val="bg1"/>
                </a:solidFill>
              </a:rPr>
              <a:t>E-commerce and SaaS rank lowest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GB" sz="2000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2000" dirty="0">
                <a:solidFill>
                  <a:schemeClr val="bg1"/>
                </a:solidFill>
              </a:rPr>
              <a:t>More funding ≠ more performance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GB" sz="2000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2000" dirty="0">
                <a:solidFill>
                  <a:schemeClr val="bg1"/>
                </a:solidFill>
              </a:rPr>
              <a:t>Efficiency reveals real value creation</a:t>
            </a:r>
            <a:endParaRPr lang="fr-FR" sz="2000" dirty="0">
              <a:solidFill>
                <a:schemeClr val="bg1"/>
              </a:solidFill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7D9089D4-6855-4E5A-D50A-D078E70DB1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623942"/>
            <a:ext cx="6011917" cy="3493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1705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85800" y="855435"/>
            <a:ext cx="5015853" cy="5030771"/>
            <a:chOff x="0" y="0"/>
            <a:chExt cx="2106826" cy="211309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06826" cy="2113092"/>
            </a:xfrm>
            <a:custGeom>
              <a:avLst/>
              <a:gdLst/>
              <a:ahLst/>
              <a:cxnLst/>
              <a:rect l="l" t="t" r="r" b="b"/>
              <a:pathLst>
                <a:path w="2106826" h="2113092">
                  <a:moveTo>
                    <a:pt x="0" y="0"/>
                  </a:moveTo>
                  <a:lnTo>
                    <a:pt x="2106826" y="0"/>
                  </a:lnTo>
                  <a:lnTo>
                    <a:pt x="2106826" y="2113092"/>
                  </a:lnTo>
                  <a:lnTo>
                    <a:pt x="0" y="2113092"/>
                  </a:lnTo>
                  <a:close/>
                </a:path>
              </a:pathLst>
            </a:custGeom>
            <a:solidFill>
              <a:srgbClr val="145DA0">
                <a:alpha val="95686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106826" cy="2151192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685800" y="5886206"/>
            <a:ext cx="5015853" cy="285994"/>
            <a:chOff x="0" y="0"/>
            <a:chExt cx="2106826" cy="120127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2106826" cy="120127"/>
            </a:xfrm>
            <a:custGeom>
              <a:avLst/>
              <a:gdLst/>
              <a:ahLst/>
              <a:cxnLst/>
              <a:rect l="l" t="t" r="r" b="b"/>
              <a:pathLst>
                <a:path w="2106826" h="120127">
                  <a:moveTo>
                    <a:pt x="0" y="0"/>
                  </a:moveTo>
                  <a:lnTo>
                    <a:pt x="2106826" y="0"/>
                  </a:lnTo>
                  <a:lnTo>
                    <a:pt x="2106826" y="120127"/>
                  </a:lnTo>
                  <a:lnTo>
                    <a:pt x="0" y="120127"/>
                  </a:lnTo>
                  <a:close/>
                </a:path>
              </a:pathLst>
            </a:custGeom>
            <a:solidFill>
              <a:srgbClr val="145DA0">
                <a:alpha val="48627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2106826" cy="158227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9543019" y="3418648"/>
            <a:ext cx="5015853" cy="5015853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>
                <a:alpha val="95686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fr-FR" sz="1200" dirty="0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-2482814" y="-3005124"/>
            <a:ext cx="3949659" cy="3949659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>
                <a:alpha val="95686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id="24" name="TextBox 2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AD3ACBDD-8DDB-9DDA-ED91-35104CED474D}"/>
              </a:ext>
            </a:extLst>
          </p:cNvPr>
          <p:cNvSpPr txBox="1"/>
          <p:nvPr/>
        </p:nvSpPr>
        <p:spPr>
          <a:xfrm>
            <a:off x="1266746" y="155568"/>
            <a:ext cx="63797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Are Valuations Aligned with Real Performance?</a:t>
            </a:r>
            <a:endParaRPr lang="fr-FR" sz="24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D76E79A-B7DF-6344-73BE-C0D92C9BADF7}"/>
              </a:ext>
            </a:extLst>
          </p:cNvPr>
          <p:cNvSpPr txBox="1"/>
          <p:nvPr/>
        </p:nvSpPr>
        <p:spPr>
          <a:xfrm>
            <a:off x="1096565" y="1074509"/>
            <a:ext cx="4410856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2000" dirty="0">
                <a:solidFill>
                  <a:schemeClr val="bg1"/>
                </a:solidFill>
              </a:rPr>
              <a:t>Industry valuations are </a:t>
            </a:r>
            <a:r>
              <a:rPr lang="en-GB" sz="2000" b="1" dirty="0">
                <a:solidFill>
                  <a:schemeClr val="bg1"/>
                </a:solidFill>
              </a:rPr>
              <a:t>surprisingly close</a:t>
            </a:r>
            <a:r>
              <a:rPr lang="en-GB" sz="2000" dirty="0">
                <a:solidFill>
                  <a:schemeClr val="bg1"/>
                </a:solidFill>
              </a:rPr>
              <a:t> across the board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GB" sz="2000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2000" b="1" dirty="0">
                <a:solidFill>
                  <a:schemeClr val="bg1"/>
                </a:solidFill>
              </a:rPr>
              <a:t>AI leads</a:t>
            </a:r>
            <a:r>
              <a:rPr lang="en-GB" sz="2000" dirty="0">
                <a:solidFill>
                  <a:schemeClr val="bg1"/>
                </a:solidFill>
              </a:rPr>
              <a:t> — likely driven by hype and future potential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GB" sz="2000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2000" b="1" dirty="0">
                <a:solidFill>
                  <a:schemeClr val="bg1"/>
                </a:solidFill>
              </a:rPr>
              <a:t>Biotech ranks 4th</a:t>
            </a:r>
            <a:r>
              <a:rPr lang="en-GB" sz="2000" dirty="0">
                <a:solidFill>
                  <a:schemeClr val="bg1"/>
                </a:solidFill>
              </a:rPr>
              <a:t> despite minimal funding — </a:t>
            </a:r>
            <a:r>
              <a:rPr lang="en-GB" sz="2000" dirty="0" err="1">
                <a:solidFill>
                  <a:schemeClr val="bg1"/>
                </a:solidFill>
              </a:rPr>
              <a:t>signaling</a:t>
            </a:r>
            <a:r>
              <a:rPr lang="en-GB" sz="2000" dirty="0">
                <a:solidFill>
                  <a:schemeClr val="bg1"/>
                </a:solidFill>
              </a:rPr>
              <a:t> hidden investor confidence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GB" sz="2000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2000" dirty="0">
                <a:solidFill>
                  <a:schemeClr val="bg1"/>
                </a:solidFill>
              </a:rPr>
              <a:t>Valuation ≠ Efficiency → </a:t>
            </a:r>
            <a:r>
              <a:rPr lang="en-GB" sz="2000" b="1" dirty="0">
                <a:solidFill>
                  <a:schemeClr val="bg1"/>
                </a:solidFill>
              </a:rPr>
              <a:t>Perception can be misleading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GB" sz="2000" b="1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2000" dirty="0">
                <a:solidFill>
                  <a:schemeClr val="bg1"/>
                </a:solidFill>
              </a:rPr>
              <a:t>As investors, we must evaluate the </a:t>
            </a:r>
            <a:r>
              <a:rPr lang="en-GB" sz="2000" b="1" dirty="0">
                <a:solidFill>
                  <a:schemeClr val="bg1"/>
                </a:solidFill>
              </a:rPr>
              <a:t>whole picture</a:t>
            </a:r>
            <a:r>
              <a:rPr lang="en-GB" sz="2000" dirty="0">
                <a:solidFill>
                  <a:schemeClr val="bg1"/>
                </a:solidFill>
              </a:rPr>
              <a:t>, not just the price tag</a:t>
            </a:r>
          </a:p>
          <a:p>
            <a:endParaRPr lang="en-GB" sz="2000" dirty="0">
              <a:solidFill>
                <a:schemeClr val="bg1"/>
              </a:solidFill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6ECC9042-6A85-E1CD-85D8-EDFCB3FA62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2418" y="1051035"/>
            <a:ext cx="6079582" cy="4310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3435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85800" y="855435"/>
            <a:ext cx="5015853" cy="5030771"/>
            <a:chOff x="0" y="0"/>
            <a:chExt cx="2106826" cy="211309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06826" cy="2113092"/>
            </a:xfrm>
            <a:custGeom>
              <a:avLst/>
              <a:gdLst/>
              <a:ahLst/>
              <a:cxnLst/>
              <a:rect l="l" t="t" r="r" b="b"/>
              <a:pathLst>
                <a:path w="2106826" h="2113092">
                  <a:moveTo>
                    <a:pt x="0" y="0"/>
                  </a:moveTo>
                  <a:lnTo>
                    <a:pt x="2106826" y="0"/>
                  </a:lnTo>
                  <a:lnTo>
                    <a:pt x="2106826" y="2113092"/>
                  </a:lnTo>
                  <a:lnTo>
                    <a:pt x="0" y="2113092"/>
                  </a:lnTo>
                  <a:close/>
                </a:path>
              </a:pathLst>
            </a:custGeom>
            <a:solidFill>
              <a:srgbClr val="145DA0">
                <a:alpha val="95686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106826" cy="2151192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685800" y="5886206"/>
            <a:ext cx="5015853" cy="285994"/>
            <a:chOff x="0" y="0"/>
            <a:chExt cx="2106826" cy="120127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2106826" cy="120127"/>
            </a:xfrm>
            <a:custGeom>
              <a:avLst/>
              <a:gdLst/>
              <a:ahLst/>
              <a:cxnLst/>
              <a:rect l="l" t="t" r="r" b="b"/>
              <a:pathLst>
                <a:path w="2106826" h="120127">
                  <a:moveTo>
                    <a:pt x="0" y="0"/>
                  </a:moveTo>
                  <a:lnTo>
                    <a:pt x="2106826" y="0"/>
                  </a:lnTo>
                  <a:lnTo>
                    <a:pt x="2106826" y="120127"/>
                  </a:lnTo>
                  <a:lnTo>
                    <a:pt x="0" y="120127"/>
                  </a:lnTo>
                  <a:close/>
                </a:path>
              </a:pathLst>
            </a:custGeom>
            <a:solidFill>
              <a:srgbClr val="145DA0">
                <a:alpha val="48627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2106826" cy="158227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9543019" y="3418648"/>
            <a:ext cx="5015853" cy="5015853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>
                <a:alpha val="95686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fr-FR" sz="1200" dirty="0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-2482814" y="-3005124"/>
            <a:ext cx="3949659" cy="3949659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>
                <a:alpha val="95686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id="24" name="TextBox 2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AD3ACBDD-8DDB-9DDA-ED91-35104CED474D}"/>
              </a:ext>
            </a:extLst>
          </p:cNvPr>
          <p:cNvSpPr txBox="1"/>
          <p:nvPr/>
        </p:nvSpPr>
        <p:spPr>
          <a:xfrm>
            <a:off x="1266746" y="155568"/>
            <a:ext cx="63797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The Full Picture: Balanced or Just Funded</a:t>
            </a:r>
            <a:endParaRPr lang="fr-FR" sz="24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D76E79A-B7DF-6344-73BE-C0D92C9BADF7}"/>
              </a:ext>
            </a:extLst>
          </p:cNvPr>
          <p:cNvSpPr txBox="1"/>
          <p:nvPr/>
        </p:nvSpPr>
        <p:spPr>
          <a:xfrm>
            <a:off x="1096565" y="1784967"/>
            <a:ext cx="408302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2000" dirty="0">
                <a:solidFill>
                  <a:schemeClr val="bg1"/>
                </a:solidFill>
              </a:rPr>
              <a:t>EdTech: high growth &amp; efficiency, low funding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2000" dirty="0">
                <a:solidFill>
                  <a:schemeClr val="bg1"/>
                </a:solidFill>
              </a:rPr>
              <a:t>Fintech: high funding &amp; growth, low efficiency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2000" dirty="0">
                <a:solidFill>
                  <a:schemeClr val="bg1"/>
                </a:solidFill>
              </a:rPr>
              <a:t>AI: balanced across all dimensions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2000" dirty="0">
                <a:solidFill>
                  <a:schemeClr val="bg1"/>
                </a:solidFill>
              </a:rPr>
              <a:t>Biotech: strong efficiency, weaker in other areas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2000" dirty="0">
                <a:solidFill>
                  <a:schemeClr val="bg1"/>
                </a:solidFill>
              </a:rPr>
              <a:t>Not all success is well-rounded — funding often drives imbalance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4E894192-6271-DAC3-2920-0D5C75E09ED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1653" y="1168889"/>
            <a:ext cx="6379779" cy="46266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643965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00B4B37-8B79-31CD-6B90-B1E129AA35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920" y="802640"/>
            <a:ext cx="10424160" cy="5120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98889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9222" b="-9222"/>
            </a:stretch>
          </a:blipFill>
        </p:spPr>
      </p:sp>
      <p:pic>
        <p:nvPicPr>
          <p:cNvPr id="5" name="Data Visualization Project Plan - Google Chrome 2025-03-29 01-51-57 (online-video-cutter.com)">
            <a:hlinkClick r:id="" action="ppaction://media"/>
            <a:extLst>
              <a:ext uri="{FF2B5EF4-FFF2-40B4-BE49-F238E27FC236}">
                <a16:creationId xmlns:a16="http://schemas.microsoft.com/office/drawing/2014/main" id="{B2794BD1-1C7D-4F2D-0458-FBBA00A6DC6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787558"/>
            <a:ext cx="12192000" cy="528288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1AC9E62-B0B8-E488-B522-269F8B5263CD}"/>
              </a:ext>
            </a:extLst>
          </p:cNvPr>
          <p:cNvSpPr txBox="1"/>
          <p:nvPr/>
        </p:nvSpPr>
        <p:spPr>
          <a:xfrm>
            <a:off x="701040" y="294640"/>
            <a:ext cx="49479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</a:rPr>
              <a:t>Trends Shift — So Should Your Perspective</a:t>
            </a:r>
            <a:endParaRPr lang="fr-FR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9139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36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pic>
        <p:nvPicPr>
          <p:cNvPr id="4" name="Content Placeholder 5">
            <a:extLst>
              <a:ext uri="{FF2B5EF4-FFF2-40B4-BE49-F238E27FC236}">
                <a16:creationId xmlns:a16="http://schemas.microsoft.com/office/drawing/2014/main" id="{FD220839-1981-62C6-1459-413BD118A0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3680" y="1188720"/>
            <a:ext cx="9215120" cy="5171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4289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Freeform 3"/>
          <p:cNvSpPr/>
          <p:nvPr/>
        </p:nvSpPr>
        <p:spPr>
          <a:xfrm rot="5400000">
            <a:off x="5993477" y="540220"/>
            <a:ext cx="5694600" cy="5777560"/>
          </a:xfrm>
          <a:custGeom>
            <a:avLst/>
            <a:gdLst/>
            <a:ahLst/>
            <a:cxnLst/>
            <a:rect l="l" t="t" r="r" b="b"/>
            <a:pathLst>
              <a:path w="8541900" h="8666340">
                <a:moveTo>
                  <a:pt x="0" y="0"/>
                </a:moveTo>
                <a:lnTo>
                  <a:pt x="8541901" y="0"/>
                </a:lnTo>
                <a:lnTo>
                  <a:pt x="8541901" y="8666340"/>
                </a:lnTo>
                <a:lnTo>
                  <a:pt x="0" y="86663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395F59-BB98-1B9A-925E-9803AD44FF96}"/>
              </a:ext>
            </a:extLst>
          </p:cNvPr>
          <p:cNvSpPr txBox="1"/>
          <p:nvPr/>
        </p:nvSpPr>
        <p:spPr>
          <a:xfrm>
            <a:off x="375920" y="306110"/>
            <a:ext cx="84783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</a:rPr>
              <a:t>It’s Not Just What You Invest In — It’s Where</a:t>
            </a:r>
            <a:endParaRPr lang="fr-FR" sz="2800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B03FDAB-94DA-5201-76AD-90451C2C5D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3360" y="1104920"/>
            <a:ext cx="11907520" cy="5539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5311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85800" y="855435"/>
            <a:ext cx="5015853" cy="5030771"/>
            <a:chOff x="0" y="0"/>
            <a:chExt cx="2106826" cy="211309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06826" cy="2113092"/>
            </a:xfrm>
            <a:custGeom>
              <a:avLst/>
              <a:gdLst/>
              <a:ahLst/>
              <a:cxnLst/>
              <a:rect l="l" t="t" r="r" b="b"/>
              <a:pathLst>
                <a:path w="2106826" h="2113092">
                  <a:moveTo>
                    <a:pt x="0" y="0"/>
                  </a:moveTo>
                  <a:lnTo>
                    <a:pt x="2106826" y="0"/>
                  </a:lnTo>
                  <a:lnTo>
                    <a:pt x="2106826" y="2113092"/>
                  </a:lnTo>
                  <a:lnTo>
                    <a:pt x="0" y="2113092"/>
                  </a:lnTo>
                  <a:close/>
                </a:path>
              </a:pathLst>
            </a:custGeom>
            <a:solidFill>
              <a:srgbClr val="145DA0">
                <a:alpha val="95686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106826" cy="2151192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685800" y="5886206"/>
            <a:ext cx="5015853" cy="285994"/>
            <a:chOff x="0" y="0"/>
            <a:chExt cx="2106826" cy="120127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2106826" cy="120127"/>
            </a:xfrm>
            <a:custGeom>
              <a:avLst/>
              <a:gdLst/>
              <a:ahLst/>
              <a:cxnLst/>
              <a:rect l="l" t="t" r="r" b="b"/>
              <a:pathLst>
                <a:path w="2106826" h="120127">
                  <a:moveTo>
                    <a:pt x="0" y="0"/>
                  </a:moveTo>
                  <a:lnTo>
                    <a:pt x="2106826" y="0"/>
                  </a:lnTo>
                  <a:lnTo>
                    <a:pt x="2106826" y="120127"/>
                  </a:lnTo>
                  <a:lnTo>
                    <a:pt x="0" y="120127"/>
                  </a:lnTo>
                  <a:close/>
                </a:path>
              </a:pathLst>
            </a:custGeom>
            <a:solidFill>
              <a:srgbClr val="145DA0">
                <a:alpha val="48627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2106826" cy="158227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9543019" y="3418648"/>
            <a:ext cx="5015853" cy="5015853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>
                <a:alpha val="95686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fr-FR" sz="1200" dirty="0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-2482814" y="-3005124"/>
            <a:ext cx="3949659" cy="3949659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>
                <a:alpha val="95686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id="24" name="TextBox 2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AD3ACBDD-8DDB-9DDA-ED91-35104CED474D}"/>
              </a:ext>
            </a:extLst>
          </p:cNvPr>
          <p:cNvSpPr txBox="1"/>
          <p:nvPr/>
        </p:nvSpPr>
        <p:spPr>
          <a:xfrm>
            <a:off x="1266746" y="155568"/>
            <a:ext cx="63797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Who’s Getting the Most Capital?</a:t>
            </a:r>
            <a:endParaRPr lang="fr-FR" sz="24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D76E79A-B7DF-6344-73BE-C0D92C9BADF7}"/>
              </a:ext>
            </a:extLst>
          </p:cNvPr>
          <p:cNvSpPr txBox="1"/>
          <p:nvPr/>
        </p:nvSpPr>
        <p:spPr>
          <a:xfrm>
            <a:off x="1152216" y="1894306"/>
            <a:ext cx="408302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2000" dirty="0">
                <a:solidFill>
                  <a:schemeClr val="bg1"/>
                </a:solidFill>
              </a:rPr>
              <a:t>Australia, Brazil, and Singapore lead in total </a:t>
            </a:r>
            <a:r>
              <a:rPr lang="en-GB" sz="2000" dirty="0" err="1">
                <a:solidFill>
                  <a:schemeClr val="bg1"/>
                </a:solidFill>
              </a:rPr>
              <a:t>startup</a:t>
            </a:r>
            <a:r>
              <a:rPr lang="en-GB" sz="2000" dirty="0">
                <a:solidFill>
                  <a:schemeClr val="bg1"/>
                </a:solidFill>
              </a:rPr>
              <a:t> investment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GB" sz="2000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GB" sz="2000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GB" sz="2000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2000" dirty="0">
                <a:solidFill>
                  <a:schemeClr val="bg1"/>
                </a:solidFill>
              </a:rPr>
              <a:t>USA, UK, and Germany rank lower than expected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GB" sz="2000" dirty="0">
              <a:solidFill>
                <a:schemeClr val="bg1"/>
              </a:solidFill>
            </a:endParaRPr>
          </a:p>
          <a:p>
            <a:endParaRPr lang="en-GB" sz="2000" dirty="0">
              <a:solidFill>
                <a:schemeClr val="bg1"/>
              </a:solidFill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81572317-27A6-9374-99DB-250C47B447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9435" y="1166096"/>
            <a:ext cx="5731510" cy="4080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4605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678543" y="-210269"/>
            <a:ext cx="2642854" cy="7278539"/>
            <a:chOff x="0" y="0"/>
            <a:chExt cx="1044090" cy="287547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44090" cy="2875472"/>
            </a:xfrm>
            <a:custGeom>
              <a:avLst/>
              <a:gdLst/>
              <a:ahLst/>
              <a:cxnLst/>
              <a:rect l="l" t="t" r="r" b="b"/>
              <a:pathLst>
                <a:path w="1044090" h="2875472">
                  <a:moveTo>
                    <a:pt x="0" y="0"/>
                  </a:moveTo>
                  <a:lnTo>
                    <a:pt x="1044090" y="0"/>
                  </a:lnTo>
                  <a:lnTo>
                    <a:pt x="1044090" y="2875472"/>
                  </a:lnTo>
                  <a:lnTo>
                    <a:pt x="0" y="2875472"/>
                  </a:lnTo>
                  <a:close/>
                </a:path>
              </a:pathLst>
            </a:custGeom>
            <a:solidFill>
              <a:srgbClr val="145DA0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044090" cy="2913572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739531" y="346408"/>
            <a:ext cx="4506831" cy="8343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832"/>
              </a:lnSpc>
              <a:spcBef>
                <a:spcPct val="0"/>
              </a:spcBef>
            </a:pPr>
            <a:r>
              <a:rPr lang="en-GB" sz="5400" dirty="0"/>
              <a:t>Story Map</a:t>
            </a:r>
            <a:endParaRPr lang="en-US" sz="4880" b="1" dirty="0">
              <a:solidFill>
                <a:srgbClr val="051D40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grpSp>
        <p:nvGrpSpPr>
          <p:cNvPr id="6" name="Group 6"/>
          <p:cNvGrpSpPr/>
          <p:nvPr/>
        </p:nvGrpSpPr>
        <p:grpSpPr>
          <a:xfrm>
            <a:off x="-1245177" y="-1076144"/>
            <a:ext cx="2490354" cy="2490354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  <p:sp>
        <p:nvSpPr>
          <p:cNvPr id="9" name="Freeform 9"/>
          <p:cNvSpPr/>
          <p:nvPr/>
        </p:nvSpPr>
        <p:spPr>
          <a:xfrm rot="5400000">
            <a:off x="394412" y="2919099"/>
            <a:ext cx="340625" cy="302227"/>
          </a:xfrm>
          <a:custGeom>
            <a:avLst/>
            <a:gdLst/>
            <a:ahLst/>
            <a:cxnLst/>
            <a:rect l="l" t="t" r="r" b="b"/>
            <a:pathLst>
              <a:path w="510937" h="453341">
                <a:moveTo>
                  <a:pt x="0" y="0"/>
                </a:moveTo>
                <a:lnTo>
                  <a:pt x="510937" y="0"/>
                </a:lnTo>
                <a:lnTo>
                  <a:pt x="510937" y="453341"/>
                </a:lnTo>
                <a:lnTo>
                  <a:pt x="0" y="4533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rot="5400000">
            <a:off x="397706" y="3586293"/>
            <a:ext cx="340625" cy="302227"/>
          </a:xfrm>
          <a:custGeom>
            <a:avLst/>
            <a:gdLst/>
            <a:ahLst/>
            <a:cxnLst/>
            <a:rect l="l" t="t" r="r" b="b"/>
            <a:pathLst>
              <a:path w="510937" h="453341">
                <a:moveTo>
                  <a:pt x="0" y="0"/>
                </a:moveTo>
                <a:lnTo>
                  <a:pt x="510937" y="0"/>
                </a:lnTo>
                <a:lnTo>
                  <a:pt x="510937" y="453341"/>
                </a:lnTo>
                <a:lnTo>
                  <a:pt x="0" y="4533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 rot="5400000">
            <a:off x="397707" y="4218180"/>
            <a:ext cx="340625" cy="302227"/>
          </a:xfrm>
          <a:custGeom>
            <a:avLst/>
            <a:gdLst/>
            <a:ahLst/>
            <a:cxnLst/>
            <a:rect l="l" t="t" r="r" b="b"/>
            <a:pathLst>
              <a:path w="510937" h="453341">
                <a:moveTo>
                  <a:pt x="0" y="0"/>
                </a:moveTo>
                <a:lnTo>
                  <a:pt x="510937" y="0"/>
                </a:lnTo>
                <a:lnTo>
                  <a:pt x="510937" y="453341"/>
                </a:lnTo>
                <a:lnTo>
                  <a:pt x="0" y="4533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854296" y="4185654"/>
            <a:ext cx="3101680" cy="3279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663"/>
              </a:lnSpc>
              <a:spcBef>
                <a:spcPct val="0"/>
              </a:spcBef>
            </a:pPr>
            <a:r>
              <a:rPr lang="en-GB" sz="2000" dirty="0"/>
              <a:t>Investment vs Growth</a:t>
            </a:r>
            <a:endParaRPr lang="en-US" sz="1902" spc="-38" dirty="0">
              <a:solidFill>
                <a:srgbClr val="051D4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9" name="Freeform 19"/>
          <p:cNvSpPr/>
          <p:nvPr/>
        </p:nvSpPr>
        <p:spPr>
          <a:xfrm rot="5400000">
            <a:off x="397707" y="4919650"/>
            <a:ext cx="340625" cy="302227"/>
          </a:xfrm>
          <a:custGeom>
            <a:avLst/>
            <a:gdLst/>
            <a:ahLst/>
            <a:cxnLst/>
            <a:rect l="l" t="t" r="r" b="b"/>
            <a:pathLst>
              <a:path w="510937" h="453341">
                <a:moveTo>
                  <a:pt x="0" y="0"/>
                </a:moveTo>
                <a:lnTo>
                  <a:pt x="510937" y="0"/>
                </a:lnTo>
                <a:lnTo>
                  <a:pt x="510937" y="453340"/>
                </a:lnTo>
                <a:lnTo>
                  <a:pt x="0" y="4533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857877" y="4900451"/>
            <a:ext cx="2931847" cy="327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63"/>
              </a:lnSpc>
              <a:spcBef>
                <a:spcPct val="0"/>
              </a:spcBef>
            </a:pPr>
            <a:r>
              <a:rPr lang="en-GB" sz="2000" dirty="0"/>
              <a:t>Efficiency &amp; Valuation</a:t>
            </a:r>
            <a:endParaRPr lang="en-US" sz="1902" spc="-38" dirty="0">
              <a:solidFill>
                <a:srgbClr val="051D4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2" name="Freeform 22"/>
          <p:cNvSpPr/>
          <p:nvPr/>
        </p:nvSpPr>
        <p:spPr>
          <a:xfrm rot="5400000">
            <a:off x="397708" y="5617062"/>
            <a:ext cx="340625" cy="302227"/>
          </a:xfrm>
          <a:custGeom>
            <a:avLst/>
            <a:gdLst/>
            <a:ahLst/>
            <a:cxnLst/>
            <a:rect l="l" t="t" r="r" b="b"/>
            <a:pathLst>
              <a:path w="510937" h="453341">
                <a:moveTo>
                  <a:pt x="0" y="0"/>
                </a:moveTo>
                <a:lnTo>
                  <a:pt x="510937" y="0"/>
                </a:lnTo>
                <a:lnTo>
                  <a:pt x="510937" y="453341"/>
                </a:lnTo>
                <a:lnTo>
                  <a:pt x="0" y="4533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3" name="TextBox 23"/>
          <p:cNvSpPr txBox="1"/>
          <p:nvPr/>
        </p:nvSpPr>
        <p:spPr>
          <a:xfrm>
            <a:off x="859971" y="5584471"/>
            <a:ext cx="3053157" cy="327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63"/>
              </a:lnSpc>
              <a:spcBef>
                <a:spcPct val="0"/>
              </a:spcBef>
            </a:pPr>
            <a:r>
              <a:rPr lang="en-GB" sz="2000" dirty="0"/>
              <a:t>Geography’s Hidden Power</a:t>
            </a:r>
            <a:endParaRPr lang="en-US" sz="1902" spc="-38" dirty="0">
              <a:solidFill>
                <a:srgbClr val="051D4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8BD8964-AC33-4345-1AF1-CF60C09DA839}"/>
              </a:ext>
            </a:extLst>
          </p:cNvPr>
          <p:cNvSpPr txBox="1"/>
          <p:nvPr/>
        </p:nvSpPr>
        <p:spPr>
          <a:xfrm>
            <a:off x="766570" y="1780084"/>
            <a:ext cx="35198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From Data to Insight: The Journey of Smarter </a:t>
            </a:r>
            <a:r>
              <a:rPr lang="en-GB" dirty="0" err="1"/>
              <a:t>Startup</a:t>
            </a:r>
            <a:r>
              <a:rPr lang="en-GB" dirty="0"/>
              <a:t> Evaluation</a:t>
            </a:r>
            <a:endParaRPr lang="fr-FR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76F1A2E-4529-4F23-F6CD-0E67CB31C3BE}"/>
              </a:ext>
            </a:extLst>
          </p:cNvPr>
          <p:cNvSpPr txBox="1"/>
          <p:nvPr/>
        </p:nvSpPr>
        <p:spPr>
          <a:xfrm>
            <a:off x="747504" y="2935584"/>
            <a:ext cx="4551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Dataset &amp; Scope</a:t>
            </a:r>
            <a:endParaRPr lang="fr-FR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654677C-2DF8-2483-0FFF-A912F852FB41}"/>
              </a:ext>
            </a:extLst>
          </p:cNvPr>
          <p:cNvSpPr txBox="1"/>
          <p:nvPr/>
        </p:nvSpPr>
        <p:spPr>
          <a:xfrm flipH="1">
            <a:off x="747504" y="3538387"/>
            <a:ext cx="32780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Key Question &amp; Main Conclusion</a:t>
            </a:r>
            <a:endParaRPr lang="fr-FR" dirty="0"/>
          </a:p>
        </p:txBody>
      </p:sp>
      <p:pic>
        <p:nvPicPr>
          <p:cNvPr id="37" name="Picture 2" descr="Watch Shark Tank - Season 10 • Episode 12 - ZuGoPet, Obvious Wines, Twist  It Up Comb, Monti Kids Full Episode Online - Plex">
            <a:extLst>
              <a:ext uri="{FF2B5EF4-FFF2-40B4-BE49-F238E27FC236}">
                <a16:creationId xmlns:a16="http://schemas.microsoft.com/office/drawing/2014/main" id="{5A589C85-0DD4-4489-D6BA-2DC3A27F7E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5817" y="1758385"/>
            <a:ext cx="7385580" cy="4951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85800" y="855435"/>
            <a:ext cx="5015853" cy="5030771"/>
            <a:chOff x="0" y="0"/>
            <a:chExt cx="2106826" cy="211309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06826" cy="2113092"/>
            </a:xfrm>
            <a:custGeom>
              <a:avLst/>
              <a:gdLst/>
              <a:ahLst/>
              <a:cxnLst/>
              <a:rect l="l" t="t" r="r" b="b"/>
              <a:pathLst>
                <a:path w="2106826" h="2113092">
                  <a:moveTo>
                    <a:pt x="0" y="0"/>
                  </a:moveTo>
                  <a:lnTo>
                    <a:pt x="2106826" y="0"/>
                  </a:lnTo>
                  <a:lnTo>
                    <a:pt x="2106826" y="2113092"/>
                  </a:lnTo>
                  <a:lnTo>
                    <a:pt x="0" y="2113092"/>
                  </a:lnTo>
                  <a:close/>
                </a:path>
              </a:pathLst>
            </a:custGeom>
            <a:solidFill>
              <a:srgbClr val="145DA0">
                <a:alpha val="95686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106826" cy="2151192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685800" y="5886206"/>
            <a:ext cx="5015853" cy="285994"/>
            <a:chOff x="0" y="0"/>
            <a:chExt cx="2106826" cy="120127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2106826" cy="120127"/>
            </a:xfrm>
            <a:custGeom>
              <a:avLst/>
              <a:gdLst/>
              <a:ahLst/>
              <a:cxnLst/>
              <a:rect l="l" t="t" r="r" b="b"/>
              <a:pathLst>
                <a:path w="2106826" h="120127">
                  <a:moveTo>
                    <a:pt x="0" y="0"/>
                  </a:moveTo>
                  <a:lnTo>
                    <a:pt x="2106826" y="0"/>
                  </a:lnTo>
                  <a:lnTo>
                    <a:pt x="2106826" y="120127"/>
                  </a:lnTo>
                  <a:lnTo>
                    <a:pt x="0" y="120127"/>
                  </a:lnTo>
                  <a:close/>
                </a:path>
              </a:pathLst>
            </a:custGeom>
            <a:solidFill>
              <a:srgbClr val="145DA0">
                <a:alpha val="48627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2106826" cy="158227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9543019" y="3418648"/>
            <a:ext cx="5015853" cy="5015853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>
                <a:alpha val="95686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fr-FR" sz="1200" dirty="0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-2482814" y="-3005124"/>
            <a:ext cx="3949659" cy="3949659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>
                <a:alpha val="95686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id="24" name="TextBox 2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AD3ACBDD-8DDB-9DDA-ED91-35104CED474D}"/>
              </a:ext>
            </a:extLst>
          </p:cNvPr>
          <p:cNvSpPr txBox="1"/>
          <p:nvPr/>
        </p:nvSpPr>
        <p:spPr>
          <a:xfrm>
            <a:off x="1266746" y="155568"/>
            <a:ext cx="63797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Who’s Using Capital Most Efficiently?</a:t>
            </a:r>
            <a:endParaRPr lang="fr-FR" sz="24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D76E79A-B7DF-6344-73BE-C0D92C9BADF7}"/>
              </a:ext>
            </a:extLst>
          </p:cNvPr>
          <p:cNvSpPr txBox="1"/>
          <p:nvPr/>
        </p:nvSpPr>
        <p:spPr>
          <a:xfrm>
            <a:off x="1152216" y="1894306"/>
            <a:ext cx="4083020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2000" dirty="0">
                <a:solidFill>
                  <a:schemeClr val="bg1"/>
                </a:solidFill>
              </a:rPr>
              <a:t>UK leads in growth efficiency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GB" sz="2000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2000" dirty="0">
                <a:solidFill>
                  <a:schemeClr val="bg1"/>
                </a:solidFill>
              </a:rPr>
              <a:t>Germany and China follow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GB" sz="2000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2000" dirty="0">
                <a:solidFill>
                  <a:schemeClr val="bg1"/>
                </a:solidFill>
              </a:rPr>
              <a:t>Australia sits in the middle of the efficiency rankings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GB" sz="2000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2000" dirty="0">
                <a:solidFill>
                  <a:schemeClr val="bg1"/>
                </a:solidFill>
              </a:rPr>
              <a:t>Brazil and Canada rank lowest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GB" sz="2000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GB" sz="2000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2000" dirty="0">
                <a:solidFill>
                  <a:schemeClr val="bg1"/>
                </a:solidFill>
              </a:rPr>
              <a:t>Big contrast to the investment ranking</a:t>
            </a:r>
          </a:p>
          <a:p>
            <a:endParaRPr lang="en-GB" sz="2000" dirty="0">
              <a:solidFill>
                <a:schemeClr val="bg1"/>
              </a:solidFill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5F193279-1081-4DBA-B5F0-FC2E7A9262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8069" y="944535"/>
            <a:ext cx="5731510" cy="4941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0838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52959" y="944535"/>
            <a:ext cx="3209099" cy="5438941"/>
            <a:chOff x="0" y="0"/>
            <a:chExt cx="2106826" cy="211309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06826" cy="2113092"/>
            </a:xfrm>
            <a:custGeom>
              <a:avLst/>
              <a:gdLst/>
              <a:ahLst/>
              <a:cxnLst/>
              <a:rect l="l" t="t" r="r" b="b"/>
              <a:pathLst>
                <a:path w="2106826" h="2113092">
                  <a:moveTo>
                    <a:pt x="0" y="0"/>
                  </a:moveTo>
                  <a:lnTo>
                    <a:pt x="2106826" y="0"/>
                  </a:lnTo>
                  <a:lnTo>
                    <a:pt x="2106826" y="2113092"/>
                  </a:lnTo>
                  <a:lnTo>
                    <a:pt x="0" y="2113092"/>
                  </a:lnTo>
                  <a:close/>
                </a:path>
              </a:pathLst>
            </a:custGeom>
            <a:solidFill>
              <a:srgbClr val="145DA0">
                <a:alpha val="95686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106826" cy="2151192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685800" y="5886206"/>
            <a:ext cx="5015853" cy="285994"/>
            <a:chOff x="0" y="0"/>
            <a:chExt cx="2106826" cy="120127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2106826" cy="120127"/>
            </a:xfrm>
            <a:custGeom>
              <a:avLst/>
              <a:gdLst/>
              <a:ahLst/>
              <a:cxnLst/>
              <a:rect l="l" t="t" r="r" b="b"/>
              <a:pathLst>
                <a:path w="2106826" h="120127">
                  <a:moveTo>
                    <a:pt x="0" y="0"/>
                  </a:moveTo>
                  <a:lnTo>
                    <a:pt x="2106826" y="0"/>
                  </a:lnTo>
                  <a:lnTo>
                    <a:pt x="2106826" y="120127"/>
                  </a:lnTo>
                  <a:lnTo>
                    <a:pt x="0" y="120127"/>
                  </a:lnTo>
                  <a:close/>
                </a:path>
              </a:pathLst>
            </a:custGeom>
            <a:solidFill>
              <a:srgbClr val="145DA0">
                <a:alpha val="48627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2106826" cy="158227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9543019" y="3418648"/>
            <a:ext cx="5015853" cy="5015853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>
                <a:alpha val="95686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fr-FR" sz="1200" dirty="0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-2482814" y="-3005124"/>
            <a:ext cx="3949659" cy="3949659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>
                <a:alpha val="95686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id="24" name="TextBox 2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AD3ACBDD-8DDB-9DDA-ED91-35104CED474D}"/>
              </a:ext>
            </a:extLst>
          </p:cNvPr>
          <p:cNvSpPr txBox="1"/>
          <p:nvPr/>
        </p:nvSpPr>
        <p:spPr>
          <a:xfrm>
            <a:off x="1266746" y="155568"/>
            <a:ext cx="63797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Who’s Using Capital Most Efficiently?</a:t>
            </a:r>
            <a:endParaRPr lang="fr-FR" sz="2400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ECE0E77D-A1A0-EDDB-C660-B52F03615A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3714" y="986527"/>
            <a:ext cx="8262161" cy="543894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C4112BF-8BFF-869B-A08E-B3A0D4C66D8E}"/>
              </a:ext>
            </a:extLst>
          </p:cNvPr>
          <p:cNvSpPr txBox="1"/>
          <p:nvPr/>
        </p:nvSpPr>
        <p:spPr>
          <a:xfrm>
            <a:off x="491687" y="1305341"/>
            <a:ext cx="2931641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dirty="0">
                <a:solidFill>
                  <a:schemeClr val="bg1"/>
                </a:solidFill>
              </a:rPr>
              <a:t>UK dominates Biotech efficiency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GB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dirty="0">
                <a:solidFill>
                  <a:schemeClr val="bg1"/>
                </a:solidFill>
              </a:rPr>
              <a:t>China leads </a:t>
            </a:r>
            <a:r>
              <a:rPr lang="en-GB" dirty="0" err="1">
                <a:solidFill>
                  <a:schemeClr val="bg1"/>
                </a:solidFill>
              </a:rPr>
              <a:t>HealthTech</a:t>
            </a:r>
            <a:endParaRPr lang="en-GB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GB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dirty="0">
                <a:solidFill>
                  <a:schemeClr val="bg1"/>
                </a:solidFill>
              </a:rPr>
              <a:t>Germany drives AI and Fintech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GB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dirty="0">
                <a:solidFill>
                  <a:schemeClr val="bg1"/>
                </a:solidFill>
              </a:rPr>
              <a:t>Country-level impact shapes sector success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GB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dirty="0">
                <a:solidFill>
                  <a:schemeClr val="bg1"/>
                </a:solidFill>
              </a:rPr>
              <a:t>Industry performance is local, not global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GB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GB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GB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fr-F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92639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85800" y="855435"/>
            <a:ext cx="5015853" cy="5030771"/>
            <a:chOff x="0" y="0"/>
            <a:chExt cx="2106826" cy="211309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06826" cy="2113092"/>
            </a:xfrm>
            <a:custGeom>
              <a:avLst/>
              <a:gdLst/>
              <a:ahLst/>
              <a:cxnLst/>
              <a:rect l="l" t="t" r="r" b="b"/>
              <a:pathLst>
                <a:path w="2106826" h="2113092">
                  <a:moveTo>
                    <a:pt x="0" y="0"/>
                  </a:moveTo>
                  <a:lnTo>
                    <a:pt x="2106826" y="0"/>
                  </a:lnTo>
                  <a:lnTo>
                    <a:pt x="2106826" y="2113092"/>
                  </a:lnTo>
                  <a:lnTo>
                    <a:pt x="0" y="2113092"/>
                  </a:lnTo>
                  <a:close/>
                </a:path>
              </a:pathLst>
            </a:custGeom>
            <a:solidFill>
              <a:srgbClr val="145DA0">
                <a:alpha val="95686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106826" cy="2151192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685800" y="5886206"/>
            <a:ext cx="5015853" cy="285994"/>
            <a:chOff x="0" y="0"/>
            <a:chExt cx="2106826" cy="120127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2106826" cy="120127"/>
            </a:xfrm>
            <a:custGeom>
              <a:avLst/>
              <a:gdLst/>
              <a:ahLst/>
              <a:cxnLst/>
              <a:rect l="l" t="t" r="r" b="b"/>
              <a:pathLst>
                <a:path w="2106826" h="120127">
                  <a:moveTo>
                    <a:pt x="0" y="0"/>
                  </a:moveTo>
                  <a:lnTo>
                    <a:pt x="2106826" y="0"/>
                  </a:lnTo>
                  <a:lnTo>
                    <a:pt x="2106826" y="120127"/>
                  </a:lnTo>
                  <a:lnTo>
                    <a:pt x="0" y="120127"/>
                  </a:lnTo>
                  <a:close/>
                </a:path>
              </a:pathLst>
            </a:custGeom>
            <a:solidFill>
              <a:srgbClr val="145DA0">
                <a:alpha val="48627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2106826" cy="158227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9543019" y="3418648"/>
            <a:ext cx="5015853" cy="5015853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>
                <a:alpha val="95686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fr-FR" sz="1200" dirty="0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-2482814" y="-3005124"/>
            <a:ext cx="3949659" cy="3949659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>
                <a:alpha val="95686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id="24" name="TextBox 2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AD3ACBDD-8DDB-9DDA-ED91-35104CED474D}"/>
              </a:ext>
            </a:extLst>
          </p:cNvPr>
          <p:cNvSpPr txBox="1"/>
          <p:nvPr/>
        </p:nvSpPr>
        <p:spPr>
          <a:xfrm>
            <a:off x="1266746" y="155568"/>
            <a:ext cx="63797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Who’s Using Capital Most Efficiently?</a:t>
            </a:r>
            <a:endParaRPr lang="fr-FR" sz="24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D76E79A-B7DF-6344-73BE-C0D92C9BADF7}"/>
              </a:ext>
            </a:extLst>
          </p:cNvPr>
          <p:cNvSpPr txBox="1"/>
          <p:nvPr/>
        </p:nvSpPr>
        <p:spPr>
          <a:xfrm>
            <a:off x="1152216" y="1426160"/>
            <a:ext cx="421857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2000" dirty="0">
                <a:solidFill>
                  <a:schemeClr val="bg1"/>
                </a:solidFill>
              </a:rPr>
              <a:t>Strong correlation between investment and valuation (0.85)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GB" sz="2000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2000" dirty="0">
                <a:solidFill>
                  <a:schemeClr val="bg1"/>
                </a:solidFill>
              </a:rPr>
              <a:t>But efficiency? No real link to money or valuation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GB" sz="2000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2000" dirty="0">
                <a:solidFill>
                  <a:schemeClr val="bg1"/>
                </a:solidFill>
              </a:rPr>
              <a:t>More capital ≠ smarter growth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GB" sz="2000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2000" dirty="0">
                <a:solidFill>
                  <a:schemeClr val="bg1"/>
                </a:solidFill>
              </a:rPr>
              <a:t>Insight confirmed — statistically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GB" sz="2000" dirty="0">
              <a:solidFill>
                <a:schemeClr val="bg1"/>
              </a:solidFill>
            </a:endParaRPr>
          </a:p>
          <a:p>
            <a:endParaRPr lang="en-GB" sz="2000" dirty="0">
              <a:solidFill>
                <a:schemeClr val="bg1"/>
              </a:solidFill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CC16E44D-9367-63E4-5F43-1B865E1489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4512" y="1017892"/>
            <a:ext cx="6187488" cy="4497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7150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36191" y="1254608"/>
            <a:ext cx="5879728" cy="11519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74"/>
              </a:lnSpc>
              <a:spcBef>
                <a:spcPct val="0"/>
              </a:spcBef>
            </a:pPr>
            <a:r>
              <a:rPr lang="en-US" sz="6910" b="1" dirty="0">
                <a:solidFill>
                  <a:srgbClr val="051D4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THANK YOU!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8265941" y="1"/>
            <a:ext cx="3926059" cy="504639"/>
            <a:chOff x="0" y="0"/>
            <a:chExt cx="1551036" cy="199364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551036" cy="199364"/>
            </a:xfrm>
            <a:custGeom>
              <a:avLst/>
              <a:gdLst/>
              <a:ahLst/>
              <a:cxnLst/>
              <a:rect l="l" t="t" r="r" b="b"/>
              <a:pathLst>
                <a:path w="1551036" h="199364">
                  <a:moveTo>
                    <a:pt x="0" y="0"/>
                  </a:moveTo>
                  <a:lnTo>
                    <a:pt x="1551036" y="0"/>
                  </a:lnTo>
                  <a:lnTo>
                    <a:pt x="1551036" y="199364"/>
                  </a:lnTo>
                  <a:lnTo>
                    <a:pt x="0" y="199364"/>
                  </a:lnTo>
                  <a:close/>
                </a:path>
              </a:pathLst>
            </a:custGeom>
            <a:solidFill>
              <a:srgbClr val="5B98BA"/>
            </a:solidFill>
            <a:ln cap="sq">
              <a:noFill/>
              <a:prstDash val="solid"/>
              <a:miter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1551036" cy="237464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8265941" y="6353361"/>
            <a:ext cx="3926059" cy="504639"/>
            <a:chOff x="0" y="0"/>
            <a:chExt cx="1551036" cy="199364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551036" cy="199364"/>
            </a:xfrm>
            <a:custGeom>
              <a:avLst/>
              <a:gdLst/>
              <a:ahLst/>
              <a:cxnLst/>
              <a:rect l="l" t="t" r="r" b="b"/>
              <a:pathLst>
                <a:path w="1551036" h="199364">
                  <a:moveTo>
                    <a:pt x="0" y="0"/>
                  </a:moveTo>
                  <a:lnTo>
                    <a:pt x="1551036" y="0"/>
                  </a:lnTo>
                  <a:lnTo>
                    <a:pt x="1551036" y="199364"/>
                  </a:lnTo>
                  <a:lnTo>
                    <a:pt x="0" y="199364"/>
                  </a:lnTo>
                  <a:close/>
                </a:path>
              </a:pathLst>
            </a:custGeom>
            <a:solidFill>
              <a:srgbClr val="5B98BA"/>
            </a:solidFill>
            <a:ln cap="sq">
              <a:noFill/>
              <a:prstDash val="solid"/>
              <a:miter/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1551036" cy="237464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sp>
        <p:nvSpPr>
          <p:cNvPr id="21" name="Freeform 21"/>
          <p:cNvSpPr/>
          <p:nvPr/>
        </p:nvSpPr>
        <p:spPr>
          <a:xfrm>
            <a:off x="-3283627" y="2406526"/>
            <a:ext cx="6261762" cy="6352985"/>
          </a:xfrm>
          <a:custGeom>
            <a:avLst/>
            <a:gdLst/>
            <a:ahLst/>
            <a:cxnLst/>
            <a:rect l="l" t="t" r="r" b="b"/>
            <a:pathLst>
              <a:path w="9392643" h="9529477">
                <a:moveTo>
                  <a:pt x="0" y="0"/>
                </a:moveTo>
                <a:lnTo>
                  <a:pt x="9392643" y="0"/>
                </a:lnTo>
                <a:lnTo>
                  <a:pt x="9392643" y="9529476"/>
                </a:lnTo>
                <a:lnTo>
                  <a:pt x="0" y="95294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pic>
        <p:nvPicPr>
          <p:cNvPr id="24" name="Picture 2" descr="Queen Lori makes it reign tonight! 👑 ☔️ 💵 - Shark Tank">
            <a:extLst>
              <a:ext uri="{FF2B5EF4-FFF2-40B4-BE49-F238E27FC236}">
                <a16:creationId xmlns:a16="http://schemas.microsoft.com/office/drawing/2014/main" id="{329872C0-2D2C-58D4-E6F2-6441F8CBBC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4575" y="2419130"/>
            <a:ext cx="7339330" cy="4124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pic>
        <p:nvPicPr>
          <p:cNvPr id="10" name="Content Placeholder 4">
            <a:extLst>
              <a:ext uri="{FF2B5EF4-FFF2-40B4-BE49-F238E27FC236}">
                <a16:creationId xmlns:a16="http://schemas.microsoft.com/office/drawing/2014/main" id="{A9FB1698-192E-9D70-9869-79F69B2029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60" y="887638"/>
            <a:ext cx="10698480" cy="546671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-125478" y="6172200"/>
            <a:ext cx="12317478" cy="685800"/>
            <a:chOff x="0" y="0"/>
            <a:chExt cx="4866164" cy="2709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66164" cy="270933"/>
            </a:xfrm>
            <a:custGeom>
              <a:avLst/>
              <a:gdLst/>
              <a:ahLst/>
              <a:cxnLst/>
              <a:rect l="l" t="t" r="r" b="b"/>
              <a:pathLst>
                <a:path w="4866164" h="270933">
                  <a:moveTo>
                    <a:pt x="0" y="0"/>
                  </a:moveTo>
                  <a:lnTo>
                    <a:pt x="4866164" y="0"/>
                  </a:lnTo>
                  <a:lnTo>
                    <a:pt x="4866164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5B98BA"/>
            </a:solidFill>
            <a:ln cap="sq">
              <a:noFill/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66164" cy="309033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4213277" y="3789511"/>
            <a:ext cx="6996327" cy="267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92"/>
              </a:lnSpc>
              <a:spcBef>
                <a:spcPct val="0"/>
              </a:spcBef>
            </a:pPr>
            <a:r>
              <a:rPr lang="en-US" sz="1565" spc="-31" dirty="0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</a:p>
        </p:txBody>
      </p:sp>
      <p:pic>
        <p:nvPicPr>
          <p:cNvPr id="2050" name="Picture 2" descr="Things You Didn't Know About 'Shark Tank' - Business Insider">
            <a:extLst>
              <a:ext uri="{FF2B5EF4-FFF2-40B4-BE49-F238E27FC236}">
                <a16:creationId xmlns:a16="http://schemas.microsoft.com/office/drawing/2014/main" id="{57786810-F7B9-0B83-9541-BF3A83C0E4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39110"/>
            <a:ext cx="12192000" cy="4497749"/>
          </a:xfrm>
          <a:prstGeom prst="rect">
            <a:avLst/>
          </a:prstGeom>
          <a:noFill/>
          <a:effectLst>
            <a:glow rad="127000">
              <a:schemeClr val="accent1">
                <a:alpha val="0"/>
              </a:schemeClr>
            </a:glow>
            <a:outerShdw blurRad="50800" dist="50800" dir="5400000" algn="ctr" rotWithShape="0">
              <a:srgbClr val="000000">
                <a:alpha val="0"/>
              </a:srgbClr>
            </a:outerShdw>
            <a:reflection stA="0" endPos="65000" dist="508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6">
            <a:extLst>
              <a:ext uri="{FF2B5EF4-FFF2-40B4-BE49-F238E27FC236}">
                <a16:creationId xmlns:a16="http://schemas.microsoft.com/office/drawing/2014/main" id="{F99A730A-0C82-1EFC-0815-2899A81AC432}"/>
              </a:ext>
            </a:extLst>
          </p:cNvPr>
          <p:cNvGrpSpPr/>
          <p:nvPr/>
        </p:nvGrpSpPr>
        <p:grpSpPr>
          <a:xfrm>
            <a:off x="2441701" y="2221463"/>
            <a:ext cx="7701923" cy="3403925"/>
            <a:chOff x="0" y="0"/>
            <a:chExt cx="3042735" cy="1344760"/>
          </a:xfrm>
        </p:grpSpPr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10BE968B-D977-9FF8-9118-CEFC6A8E3576}"/>
                </a:ext>
              </a:extLst>
            </p:cNvPr>
            <p:cNvSpPr/>
            <p:nvPr/>
          </p:nvSpPr>
          <p:spPr>
            <a:xfrm>
              <a:off x="0" y="0"/>
              <a:ext cx="3042735" cy="1344760"/>
            </a:xfrm>
            <a:custGeom>
              <a:avLst/>
              <a:gdLst/>
              <a:ahLst/>
              <a:cxnLst/>
              <a:rect l="l" t="t" r="r" b="b"/>
              <a:pathLst>
                <a:path w="3042735" h="1344760">
                  <a:moveTo>
                    <a:pt x="0" y="0"/>
                  </a:moveTo>
                  <a:lnTo>
                    <a:pt x="3042735" y="0"/>
                  </a:lnTo>
                  <a:lnTo>
                    <a:pt x="3042735" y="1344760"/>
                  </a:lnTo>
                  <a:lnTo>
                    <a:pt x="0" y="1344760"/>
                  </a:lnTo>
                  <a:close/>
                </a:path>
              </a:pathLst>
            </a:custGeom>
            <a:solidFill>
              <a:srgbClr val="145DA0"/>
            </a:solidFill>
            <a:ln cap="sq">
              <a:noFill/>
              <a:prstDash val="solid"/>
              <a:miter/>
            </a:ln>
          </p:spPr>
        </p:sp>
        <p:sp>
          <p:nvSpPr>
            <p:cNvPr id="14" name="TextBox 8">
              <a:extLst>
                <a:ext uri="{FF2B5EF4-FFF2-40B4-BE49-F238E27FC236}">
                  <a16:creationId xmlns:a16="http://schemas.microsoft.com/office/drawing/2014/main" id="{995B11AD-1EE5-B91E-6C1F-6E7DB8F5D2D1}"/>
                </a:ext>
              </a:extLst>
            </p:cNvPr>
            <p:cNvSpPr txBox="1"/>
            <p:nvPr/>
          </p:nvSpPr>
          <p:spPr>
            <a:xfrm>
              <a:off x="0" y="-38100"/>
              <a:ext cx="3042735" cy="138286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A3E2F159-B0B0-5FF0-E80D-6D5E77471036}"/>
              </a:ext>
            </a:extLst>
          </p:cNvPr>
          <p:cNvSpPr txBox="1"/>
          <p:nvPr/>
        </p:nvSpPr>
        <p:spPr>
          <a:xfrm>
            <a:off x="2441701" y="2735711"/>
            <a:ext cx="71831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b="1" dirty="0">
                <a:solidFill>
                  <a:schemeClr val="bg1"/>
                </a:solidFill>
              </a:rPr>
              <a:t>What If the Most Funded </a:t>
            </a:r>
            <a:r>
              <a:rPr lang="en-GB" sz="3600" b="1" dirty="0" err="1">
                <a:solidFill>
                  <a:schemeClr val="bg1"/>
                </a:solidFill>
              </a:rPr>
              <a:t>Startups</a:t>
            </a:r>
            <a:r>
              <a:rPr lang="en-GB" sz="3600" b="1" dirty="0">
                <a:solidFill>
                  <a:schemeClr val="bg1"/>
                </a:solidFill>
              </a:rPr>
              <a:t> Aren’t the Most Successful?</a:t>
            </a:r>
            <a:endParaRPr lang="fr-FR" sz="3600" b="1" dirty="0">
              <a:solidFill>
                <a:schemeClr val="bg1"/>
              </a:solidFill>
            </a:endParaRPr>
          </a:p>
        </p:txBody>
      </p:sp>
      <p:grpSp>
        <p:nvGrpSpPr>
          <p:cNvPr id="16" name="Group 6">
            <a:extLst>
              <a:ext uri="{FF2B5EF4-FFF2-40B4-BE49-F238E27FC236}">
                <a16:creationId xmlns:a16="http://schemas.microsoft.com/office/drawing/2014/main" id="{42A8C2DE-F54E-5F71-0DDB-0CA4A6CDBB5C}"/>
              </a:ext>
            </a:extLst>
          </p:cNvPr>
          <p:cNvGrpSpPr/>
          <p:nvPr/>
        </p:nvGrpSpPr>
        <p:grpSpPr>
          <a:xfrm>
            <a:off x="244161" y="4396027"/>
            <a:ext cx="4054570" cy="1627102"/>
            <a:chOff x="0" y="0"/>
            <a:chExt cx="3042735" cy="1344760"/>
          </a:xfrm>
        </p:grpSpPr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2EBAD3BF-5361-7383-DE05-E8965DB48C80}"/>
                </a:ext>
              </a:extLst>
            </p:cNvPr>
            <p:cNvSpPr/>
            <p:nvPr/>
          </p:nvSpPr>
          <p:spPr>
            <a:xfrm>
              <a:off x="0" y="0"/>
              <a:ext cx="3042735" cy="1344760"/>
            </a:xfrm>
            <a:custGeom>
              <a:avLst/>
              <a:gdLst/>
              <a:ahLst/>
              <a:cxnLst/>
              <a:rect l="l" t="t" r="r" b="b"/>
              <a:pathLst>
                <a:path w="3042735" h="1344760">
                  <a:moveTo>
                    <a:pt x="0" y="0"/>
                  </a:moveTo>
                  <a:lnTo>
                    <a:pt x="3042735" y="0"/>
                  </a:lnTo>
                  <a:lnTo>
                    <a:pt x="3042735" y="1344760"/>
                  </a:lnTo>
                  <a:lnTo>
                    <a:pt x="0" y="1344760"/>
                  </a:lnTo>
                  <a:close/>
                </a:path>
              </a:pathLst>
            </a:custGeom>
            <a:solidFill>
              <a:srgbClr val="145DA0"/>
            </a:solidFill>
            <a:ln cap="sq">
              <a:noFill/>
              <a:prstDash val="solid"/>
              <a:miter/>
            </a:ln>
          </p:spPr>
        </p:sp>
        <p:sp>
          <p:nvSpPr>
            <p:cNvPr id="18" name="TextBox 8">
              <a:extLst>
                <a:ext uri="{FF2B5EF4-FFF2-40B4-BE49-F238E27FC236}">
                  <a16:creationId xmlns:a16="http://schemas.microsoft.com/office/drawing/2014/main" id="{08186B86-C7D2-4D6F-B76C-F13965FB808A}"/>
                </a:ext>
              </a:extLst>
            </p:cNvPr>
            <p:cNvSpPr txBox="1"/>
            <p:nvPr/>
          </p:nvSpPr>
          <p:spPr>
            <a:xfrm>
              <a:off x="0" y="-38100"/>
              <a:ext cx="3042735" cy="138286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E85F457D-3A51-80D4-1FDB-91ACC240CF7F}"/>
              </a:ext>
            </a:extLst>
          </p:cNvPr>
          <p:cNvSpPr txBox="1"/>
          <p:nvPr/>
        </p:nvSpPr>
        <p:spPr>
          <a:xfrm>
            <a:off x="393325" y="4524009"/>
            <a:ext cx="301202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b="1" dirty="0"/>
              <a:t>Billions of dollars flow into </a:t>
            </a:r>
            <a:r>
              <a:rPr lang="en-GB" sz="1800" b="1" dirty="0" err="1"/>
              <a:t>startups</a:t>
            </a:r>
            <a:r>
              <a:rPr lang="en-GB" sz="1800" b="1" dirty="0"/>
              <a:t> every year.</a:t>
            </a:r>
            <a:br>
              <a:rPr lang="en-GB" sz="1800" b="1" dirty="0"/>
            </a:br>
            <a:r>
              <a:rPr lang="en-GB" sz="1800" b="1" dirty="0"/>
              <a:t>But does more funding mean more growth?</a:t>
            </a:r>
            <a:br>
              <a:rPr lang="en-GB" sz="1800" b="1" dirty="0"/>
            </a:br>
            <a:endParaRPr lang="fr-FR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4065001" y="3726825"/>
            <a:ext cx="9399611" cy="9399611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2071475" y="2618829"/>
            <a:ext cx="1764802" cy="11079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spcBef>
                <a:spcPct val="0"/>
              </a:spcBef>
            </a:pPr>
            <a:r>
              <a:rPr lang="en-US" sz="7200" b="1" dirty="0">
                <a:solidFill>
                  <a:srgbClr val="051D40"/>
                </a:solidFill>
                <a:latin typeface="Montserrat"/>
                <a:ea typeface="Montserrat"/>
                <a:cs typeface="Montserrat"/>
                <a:sym typeface="Montserrat"/>
              </a:rPr>
              <a:t>No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0946823" y="-1145065"/>
            <a:ext cx="2490354" cy="2490354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498571" y="-428984"/>
            <a:ext cx="857967" cy="857967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-1286130" y="5593048"/>
            <a:ext cx="2490354" cy="2490354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  <p:sp>
        <p:nvSpPr>
          <p:cNvPr id="16" name="Freeform 16"/>
          <p:cNvSpPr/>
          <p:nvPr/>
        </p:nvSpPr>
        <p:spPr>
          <a:xfrm>
            <a:off x="5838263" y="5015055"/>
            <a:ext cx="5853088" cy="1155985"/>
          </a:xfrm>
          <a:custGeom>
            <a:avLst/>
            <a:gdLst/>
            <a:ahLst/>
            <a:cxnLst/>
            <a:rect l="l" t="t" r="r" b="b"/>
            <a:pathLst>
              <a:path w="8779632" h="1733977">
                <a:moveTo>
                  <a:pt x="0" y="0"/>
                </a:moveTo>
                <a:lnTo>
                  <a:pt x="8779632" y="0"/>
                </a:lnTo>
                <a:lnTo>
                  <a:pt x="8779632" y="1733977"/>
                </a:lnTo>
                <a:lnTo>
                  <a:pt x="0" y="17339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pic>
        <p:nvPicPr>
          <p:cNvPr id="25" name="Picture 2" descr="Shark Tank Ugh GIF by ABC Network - Find &amp; Share on GIPHY">
            <a:extLst>
              <a:ext uri="{FF2B5EF4-FFF2-40B4-BE49-F238E27FC236}">
                <a16:creationId xmlns:a16="http://schemas.microsoft.com/office/drawing/2014/main" id="{223212B0-49D8-4CAE-C79A-D7167CA658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051800"/>
            <a:ext cx="6096000" cy="5933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437522" y="-1630601"/>
            <a:ext cx="10119201" cy="10119201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4005228" y="-1198307"/>
            <a:ext cx="9254613" cy="9254613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  <p:sp>
        <p:nvSpPr>
          <p:cNvPr id="10" name="Freeform 10"/>
          <p:cNvSpPr/>
          <p:nvPr/>
        </p:nvSpPr>
        <p:spPr>
          <a:xfrm>
            <a:off x="5437565" y="719141"/>
            <a:ext cx="949504" cy="949504"/>
          </a:xfrm>
          <a:custGeom>
            <a:avLst/>
            <a:gdLst/>
            <a:ahLst/>
            <a:cxnLst/>
            <a:rect l="l" t="t" r="r" b="b"/>
            <a:pathLst>
              <a:path w="1424256" h="1424256">
                <a:moveTo>
                  <a:pt x="0" y="0"/>
                </a:moveTo>
                <a:lnTo>
                  <a:pt x="1424255" y="0"/>
                </a:lnTo>
                <a:lnTo>
                  <a:pt x="1424255" y="1424256"/>
                </a:lnTo>
                <a:lnTo>
                  <a:pt x="0" y="14242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1" name="TextBox 11"/>
          <p:cNvSpPr txBox="1"/>
          <p:nvPr/>
        </p:nvSpPr>
        <p:spPr>
          <a:xfrm>
            <a:off x="6554840" y="827803"/>
            <a:ext cx="5253245" cy="6703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663"/>
              </a:lnSpc>
            </a:pPr>
            <a:r>
              <a:rPr lang="en-GB" sz="2000" dirty="0"/>
              <a:t>High funding doesn’t guarantee strong performance — many </a:t>
            </a:r>
            <a:r>
              <a:rPr lang="en-GB" sz="2000" dirty="0" err="1"/>
              <a:t>startups</a:t>
            </a:r>
            <a:r>
              <a:rPr lang="en-GB" sz="2000" dirty="0"/>
              <a:t> grow efficiently despite receiving less capital.</a:t>
            </a:r>
            <a:endParaRPr lang="en-US" sz="2000" spc="-23" dirty="0">
              <a:solidFill>
                <a:srgbClr val="145DA0"/>
              </a:solidFill>
              <a:ea typeface="Poppins"/>
              <a:cs typeface="Poppins"/>
              <a:sym typeface="Poppins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5589788" y="949222"/>
            <a:ext cx="747920" cy="5338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465"/>
              </a:lnSpc>
              <a:spcBef>
                <a:spcPct val="0"/>
              </a:spcBef>
            </a:pPr>
            <a:r>
              <a:rPr lang="en-US" sz="3189" dirty="0">
                <a:solidFill>
                  <a:srgbClr val="FDFDFD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</a:p>
        </p:txBody>
      </p:sp>
      <p:sp>
        <p:nvSpPr>
          <p:cNvPr id="13" name="Freeform 13"/>
          <p:cNvSpPr/>
          <p:nvPr/>
        </p:nvSpPr>
        <p:spPr>
          <a:xfrm>
            <a:off x="5788712" y="1820654"/>
            <a:ext cx="949504" cy="949504"/>
          </a:xfrm>
          <a:custGeom>
            <a:avLst/>
            <a:gdLst/>
            <a:ahLst/>
            <a:cxnLst/>
            <a:rect l="l" t="t" r="r" b="b"/>
            <a:pathLst>
              <a:path w="1424256" h="1424256">
                <a:moveTo>
                  <a:pt x="0" y="0"/>
                </a:moveTo>
                <a:lnTo>
                  <a:pt x="1424256" y="0"/>
                </a:lnTo>
                <a:lnTo>
                  <a:pt x="1424256" y="1424256"/>
                </a:lnTo>
                <a:lnTo>
                  <a:pt x="0" y="14242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5" name="TextBox 15"/>
          <p:cNvSpPr txBox="1"/>
          <p:nvPr/>
        </p:nvSpPr>
        <p:spPr>
          <a:xfrm>
            <a:off x="5938812" y="2042156"/>
            <a:ext cx="756093" cy="5338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65"/>
              </a:lnSpc>
              <a:spcBef>
                <a:spcPct val="0"/>
              </a:spcBef>
            </a:pPr>
            <a:r>
              <a:rPr lang="en-US" sz="3189" dirty="0">
                <a:solidFill>
                  <a:srgbClr val="FDFDFD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</a:p>
        </p:txBody>
      </p:sp>
      <p:sp>
        <p:nvSpPr>
          <p:cNvPr id="16" name="Freeform 16"/>
          <p:cNvSpPr/>
          <p:nvPr/>
        </p:nvSpPr>
        <p:spPr>
          <a:xfrm>
            <a:off x="6032918" y="3068882"/>
            <a:ext cx="949504" cy="1009131"/>
          </a:xfrm>
          <a:custGeom>
            <a:avLst/>
            <a:gdLst/>
            <a:ahLst/>
            <a:cxnLst/>
            <a:rect l="l" t="t" r="r" b="b"/>
            <a:pathLst>
              <a:path w="1424256" h="1424256">
                <a:moveTo>
                  <a:pt x="0" y="0"/>
                </a:moveTo>
                <a:lnTo>
                  <a:pt x="1424256" y="0"/>
                </a:lnTo>
                <a:lnTo>
                  <a:pt x="1424256" y="1424256"/>
                </a:lnTo>
                <a:lnTo>
                  <a:pt x="0" y="14242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fr-FR" dirty="0"/>
          </a:p>
        </p:txBody>
      </p:sp>
      <p:sp>
        <p:nvSpPr>
          <p:cNvPr id="17" name="TextBox 17"/>
          <p:cNvSpPr txBox="1"/>
          <p:nvPr/>
        </p:nvSpPr>
        <p:spPr>
          <a:xfrm>
            <a:off x="6845005" y="1909969"/>
            <a:ext cx="3845563" cy="6845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63"/>
              </a:lnSpc>
            </a:pPr>
            <a:r>
              <a:rPr lang="en-GB" sz="2000" dirty="0"/>
              <a:t>Investor perception (valuation) often inflates sectors that are actually underperforming</a:t>
            </a:r>
            <a:r>
              <a:rPr lang="en-US" sz="2000" spc="-23" dirty="0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. 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129623" y="3306717"/>
            <a:ext cx="756093" cy="5338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65"/>
              </a:lnSpc>
              <a:spcBef>
                <a:spcPct val="0"/>
              </a:spcBef>
            </a:pPr>
            <a:r>
              <a:rPr lang="en-US" sz="3189">
                <a:solidFill>
                  <a:srgbClr val="FDFDFD"/>
                </a:solidFill>
                <a:latin typeface="Montserrat"/>
                <a:ea typeface="Montserrat"/>
                <a:cs typeface="Montserrat"/>
                <a:sym typeface="Montserrat"/>
              </a:rPr>
              <a:t>03</a:t>
            </a:r>
          </a:p>
        </p:txBody>
      </p:sp>
      <p:sp>
        <p:nvSpPr>
          <p:cNvPr id="19" name="Freeform 19"/>
          <p:cNvSpPr/>
          <p:nvPr/>
        </p:nvSpPr>
        <p:spPr>
          <a:xfrm>
            <a:off x="5798521" y="4246439"/>
            <a:ext cx="949504" cy="949504"/>
          </a:xfrm>
          <a:custGeom>
            <a:avLst/>
            <a:gdLst/>
            <a:ahLst/>
            <a:cxnLst/>
            <a:rect l="l" t="t" r="r" b="b"/>
            <a:pathLst>
              <a:path w="1424256" h="1424256">
                <a:moveTo>
                  <a:pt x="0" y="0"/>
                </a:moveTo>
                <a:lnTo>
                  <a:pt x="1424255" y="0"/>
                </a:lnTo>
                <a:lnTo>
                  <a:pt x="1424255" y="1424256"/>
                </a:lnTo>
                <a:lnTo>
                  <a:pt x="0" y="14242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20" name="TextBox 20"/>
          <p:cNvSpPr txBox="1"/>
          <p:nvPr/>
        </p:nvSpPr>
        <p:spPr>
          <a:xfrm>
            <a:off x="6868420" y="4374632"/>
            <a:ext cx="3845563" cy="6672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63"/>
              </a:lnSpc>
            </a:pPr>
            <a:r>
              <a:rPr lang="en-GB" sz="2000" dirty="0"/>
              <a:t>Some countries quietly outperform global giants by turning limited capital into real growth.</a:t>
            </a:r>
            <a:endParaRPr lang="en-US" sz="2000" spc="-23" dirty="0">
              <a:solidFill>
                <a:srgbClr val="145DA0"/>
              </a:solidFill>
              <a:ea typeface="Poppins"/>
              <a:cs typeface="Poppins"/>
              <a:sym typeface="Poppins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5917771" y="4440577"/>
            <a:ext cx="756093" cy="5338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65"/>
              </a:lnSpc>
              <a:spcBef>
                <a:spcPct val="0"/>
              </a:spcBef>
            </a:pPr>
            <a:r>
              <a:rPr lang="en-US" sz="3189" dirty="0">
                <a:solidFill>
                  <a:srgbClr val="FDFDFD"/>
                </a:solidFill>
                <a:latin typeface="Montserrat"/>
                <a:ea typeface="Montserrat"/>
                <a:cs typeface="Montserrat"/>
                <a:sym typeface="Montserrat"/>
              </a:rPr>
              <a:t>04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5270304" y="1770689"/>
            <a:ext cx="249071" cy="249071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D"/>
            </a:solidFill>
            <a:ln w="38100" cap="sq">
              <a:solidFill>
                <a:srgbClr val="00569E"/>
              </a:solidFill>
              <a:prstDash val="solid"/>
              <a:miter/>
            </a:ln>
          </p:spPr>
        </p:sp>
        <p:sp>
          <p:nvSpPr>
            <p:cNvPr id="24" name="TextBox 2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427"/>
                </a:lnSpc>
              </a:pPr>
              <a:endParaRPr sz="1200"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5543543" y="2786994"/>
            <a:ext cx="249071" cy="249071"/>
            <a:chOff x="0" y="0"/>
            <a:chExt cx="812800" cy="8128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D"/>
            </a:solidFill>
            <a:ln w="38100" cap="sq">
              <a:solidFill>
                <a:srgbClr val="00569E"/>
              </a:solidFill>
              <a:prstDash val="solid"/>
              <a:miter/>
            </a:ln>
          </p:spPr>
        </p:sp>
        <p:sp>
          <p:nvSpPr>
            <p:cNvPr id="27" name="TextBox 2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427"/>
                </a:lnSpc>
              </a:pPr>
              <a:endParaRPr sz="1200"/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5296153" y="4935227"/>
            <a:ext cx="249071" cy="249071"/>
            <a:chOff x="0" y="0"/>
            <a:chExt cx="812800" cy="81280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D"/>
            </a:solidFill>
            <a:ln w="38100" cap="sq">
              <a:solidFill>
                <a:srgbClr val="00569E"/>
              </a:solidFill>
              <a:prstDash val="solid"/>
              <a:miter/>
            </a:ln>
          </p:spPr>
        </p:sp>
        <p:sp>
          <p:nvSpPr>
            <p:cNvPr id="30" name="TextBox 3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427"/>
                </a:lnSpc>
              </a:pPr>
              <a:endParaRPr sz="1200"/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5539641" y="3840321"/>
            <a:ext cx="249071" cy="249071"/>
            <a:chOff x="0" y="0"/>
            <a:chExt cx="812800" cy="81280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D"/>
            </a:solidFill>
            <a:ln w="38100" cap="sq">
              <a:solidFill>
                <a:srgbClr val="00569E"/>
              </a:solidFill>
              <a:prstDash val="solid"/>
              <a:miter/>
            </a:ln>
          </p:spPr>
        </p:sp>
        <p:sp>
          <p:nvSpPr>
            <p:cNvPr id="33" name="TextBox 3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427"/>
                </a:lnSpc>
              </a:pPr>
              <a:endParaRPr sz="1200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2F324E2A-2569-E547-D17C-45977047CB94}"/>
              </a:ext>
            </a:extLst>
          </p:cNvPr>
          <p:cNvSpPr txBox="1"/>
          <p:nvPr/>
        </p:nvSpPr>
        <p:spPr>
          <a:xfrm>
            <a:off x="337086" y="2865595"/>
            <a:ext cx="50554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Here’s What the Data Revealed…</a:t>
            </a:r>
            <a:endParaRPr lang="fr-FR" sz="36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1CC911-F0AE-788A-C17E-50F1A2320948}"/>
              </a:ext>
            </a:extLst>
          </p:cNvPr>
          <p:cNvSpPr txBox="1"/>
          <p:nvPr/>
        </p:nvSpPr>
        <p:spPr>
          <a:xfrm>
            <a:off x="6554840" y="5554294"/>
            <a:ext cx="37192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Geography plays a major role in industry success.</a:t>
            </a:r>
            <a:endParaRPr lang="fr-FR" sz="2000" dirty="0"/>
          </a:p>
        </p:txBody>
      </p:sp>
      <p:sp>
        <p:nvSpPr>
          <p:cNvPr id="35" name="Freeform 19">
            <a:extLst>
              <a:ext uri="{FF2B5EF4-FFF2-40B4-BE49-F238E27FC236}">
                <a16:creationId xmlns:a16="http://schemas.microsoft.com/office/drawing/2014/main" id="{20EE6436-D024-1971-8B69-06B200FC56F7}"/>
              </a:ext>
            </a:extLst>
          </p:cNvPr>
          <p:cNvSpPr/>
          <p:nvPr/>
        </p:nvSpPr>
        <p:spPr>
          <a:xfrm>
            <a:off x="5513247" y="5360912"/>
            <a:ext cx="949504" cy="949504"/>
          </a:xfrm>
          <a:custGeom>
            <a:avLst/>
            <a:gdLst/>
            <a:ahLst/>
            <a:cxnLst/>
            <a:rect l="l" t="t" r="r" b="b"/>
            <a:pathLst>
              <a:path w="1424256" h="1424256">
                <a:moveTo>
                  <a:pt x="0" y="0"/>
                </a:moveTo>
                <a:lnTo>
                  <a:pt x="1424255" y="0"/>
                </a:lnTo>
                <a:lnTo>
                  <a:pt x="1424255" y="1424256"/>
                </a:lnTo>
                <a:lnTo>
                  <a:pt x="0" y="14242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95D0168-CE2C-627D-845D-C31C9180B9C5}"/>
              </a:ext>
            </a:extLst>
          </p:cNvPr>
          <p:cNvSpPr txBox="1"/>
          <p:nvPr/>
        </p:nvSpPr>
        <p:spPr>
          <a:xfrm>
            <a:off x="5688095" y="5554294"/>
            <a:ext cx="711802" cy="583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190" dirty="0">
                <a:solidFill>
                  <a:schemeClr val="bg1"/>
                </a:solidFill>
                <a:latin typeface="Montserrat" panose="00000500000000000000" pitchFamily="2" charset="0"/>
              </a:rPr>
              <a:t>05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9F2555B-C3CF-B390-8D7C-323E72EAA869}"/>
              </a:ext>
            </a:extLst>
          </p:cNvPr>
          <p:cNvSpPr txBox="1"/>
          <p:nvPr/>
        </p:nvSpPr>
        <p:spPr>
          <a:xfrm>
            <a:off x="7008392" y="3130971"/>
            <a:ext cx="4295961" cy="752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63"/>
              </a:lnSpc>
            </a:pPr>
            <a:r>
              <a:rPr lang="en-GB" sz="2000" dirty="0"/>
              <a:t>No industry leads forever — performance shifts over time, making it risky to rely on just one sector</a:t>
            </a:r>
            <a:endParaRPr lang="fr-FR" sz="20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Freeform 3"/>
          <p:cNvSpPr/>
          <p:nvPr/>
        </p:nvSpPr>
        <p:spPr>
          <a:xfrm rot="5400000">
            <a:off x="5993477" y="540220"/>
            <a:ext cx="5694600" cy="5777560"/>
          </a:xfrm>
          <a:custGeom>
            <a:avLst/>
            <a:gdLst/>
            <a:ahLst/>
            <a:cxnLst/>
            <a:rect l="l" t="t" r="r" b="b"/>
            <a:pathLst>
              <a:path w="8541900" h="8666340">
                <a:moveTo>
                  <a:pt x="0" y="0"/>
                </a:moveTo>
                <a:lnTo>
                  <a:pt x="8541901" y="0"/>
                </a:lnTo>
                <a:lnTo>
                  <a:pt x="8541901" y="8666340"/>
                </a:lnTo>
                <a:lnTo>
                  <a:pt x="0" y="86663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0487845-2A37-6350-3732-4AFAD8DBF6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5920" y="1076960"/>
            <a:ext cx="11592560" cy="5588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A395F59-BB98-1B9A-925E-9803AD44FF96}"/>
              </a:ext>
            </a:extLst>
          </p:cNvPr>
          <p:cNvSpPr txBox="1"/>
          <p:nvPr/>
        </p:nvSpPr>
        <p:spPr>
          <a:xfrm>
            <a:off x="462443" y="345440"/>
            <a:ext cx="57775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</a:rPr>
              <a:t>Big Money, But Is It Smart Money?</a:t>
            </a:r>
            <a:endParaRPr lang="fr-FR" sz="2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85800" y="855435"/>
            <a:ext cx="5015853" cy="5030771"/>
            <a:chOff x="0" y="0"/>
            <a:chExt cx="2106826" cy="211309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06826" cy="2113092"/>
            </a:xfrm>
            <a:custGeom>
              <a:avLst/>
              <a:gdLst/>
              <a:ahLst/>
              <a:cxnLst/>
              <a:rect l="l" t="t" r="r" b="b"/>
              <a:pathLst>
                <a:path w="2106826" h="2113092">
                  <a:moveTo>
                    <a:pt x="0" y="0"/>
                  </a:moveTo>
                  <a:lnTo>
                    <a:pt x="2106826" y="0"/>
                  </a:lnTo>
                  <a:lnTo>
                    <a:pt x="2106826" y="2113092"/>
                  </a:lnTo>
                  <a:lnTo>
                    <a:pt x="0" y="2113092"/>
                  </a:lnTo>
                  <a:close/>
                </a:path>
              </a:pathLst>
            </a:custGeom>
            <a:solidFill>
              <a:srgbClr val="145DA0">
                <a:alpha val="95686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106826" cy="2151192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685800" y="5886206"/>
            <a:ext cx="5015853" cy="285994"/>
            <a:chOff x="0" y="0"/>
            <a:chExt cx="2106826" cy="120127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2106826" cy="120127"/>
            </a:xfrm>
            <a:custGeom>
              <a:avLst/>
              <a:gdLst/>
              <a:ahLst/>
              <a:cxnLst/>
              <a:rect l="l" t="t" r="r" b="b"/>
              <a:pathLst>
                <a:path w="2106826" h="120127">
                  <a:moveTo>
                    <a:pt x="0" y="0"/>
                  </a:moveTo>
                  <a:lnTo>
                    <a:pt x="2106826" y="0"/>
                  </a:lnTo>
                  <a:lnTo>
                    <a:pt x="2106826" y="120127"/>
                  </a:lnTo>
                  <a:lnTo>
                    <a:pt x="0" y="120127"/>
                  </a:lnTo>
                  <a:close/>
                </a:path>
              </a:pathLst>
            </a:custGeom>
            <a:solidFill>
              <a:srgbClr val="145DA0">
                <a:alpha val="48627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2106826" cy="158227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9543019" y="3418648"/>
            <a:ext cx="5015853" cy="5015853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>
                <a:alpha val="95686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fr-FR" sz="1200" dirty="0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-2482814" y="-3005124"/>
            <a:ext cx="3949659" cy="3949659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>
                <a:alpha val="95686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id="24" name="TextBox 2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F768CB52-04AB-BA84-5631-3614DBA0AC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4444" y="346842"/>
            <a:ext cx="6107556" cy="606446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D3ACBDD-8DDB-9DDA-ED91-35104CED474D}"/>
              </a:ext>
            </a:extLst>
          </p:cNvPr>
          <p:cNvSpPr txBox="1"/>
          <p:nvPr/>
        </p:nvSpPr>
        <p:spPr>
          <a:xfrm>
            <a:off x="1266746" y="155568"/>
            <a:ext cx="37256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Where Does the Money Go?</a:t>
            </a:r>
            <a:endParaRPr lang="fr-FR" sz="24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D76E79A-B7DF-6344-73BE-C0D92C9BADF7}"/>
              </a:ext>
            </a:extLst>
          </p:cNvPr>
          <p:cNvSpPr txBox="1"/>
          <p:nvPr/>
        </p:nvSpPr>
        <p:spPr>
          <a:xfrm>
            <a:off x="1152216" y="1586529"/>
            <a:ext cx="408302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2000" dirty="0" err="1">
                <a:solidFill>
                  <a:schemeClr val="bg1"/>
                </a:solidFill>
              </a:rPr>
              <a:t>HealthTech</a:t>
            </a:r>
            <a:r>
              <a:rPr lang="en-GB" sz="2000" dirty="0">
                <a:solidFill>
                  <a:schemeClr val="bg1"/>
                </a:solidFill>
              </a:rPr>
              <a:t>, E-commerce, and SaaS receive the most funding</a:t>
            </a:r>
          </a:p>
          <a:p>
            <a:endParaRPr lang="en-GB" sz="2000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2000" dirty="0">
                <a:solidFill>
                  <a:schemeClr val="bg1"/>
                </a:solidFill>
              </a:rPr>
              <a:t>Biotech and EdTech attract the least</a:t>
            </a:r>
          </a:p>
          <a:p>
            <a:endParaRPr lang="en-GB" sz="2000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2000" dirty="0">
                <a:solidFill>
                  <a:schemeClr val="bg1"/>
                </a:solidFill>
              </a:rPr>
              <a:t>Capital flows  toward digital and scalable sectors</a:t>
            </a:r>
          </a:p>
          <a:p>
            <a:endParaRPr lang="en-GB" sz="2000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2000" dirty="0">
                <a:solidFill>
                  <a:schemeClr val="bg1"/>
                </a:solidFill>
              </a:rPr>
              <a:t>But… does funding reflect performance?</a:t>
            </a:r>
            <a:endParaRPr lang="fr-FR" sz="2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85800" y="855435"/>
            <a:ext cx="5015853" cy="5030771"/>
            <a:chOff x="0" y="0"/>
            <a:chExt cx="2106826" cy="211309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06826" cy="2113092"/>
            </a:xfrm>
            <a:custGeom>
              <a:avLst/>
              <a:gdLst/>
              <a:ahLst/>
              <a:cxnLst/>
              <a:rect l="l" t="t" r="r" b="b"/>
              <a:pathLst>
                <a:path w="2106826" h="2113092">
                  <a:moveTo>
                    <a:pt x="0" y="0"/>
                  </a:moveTo>
                  <a:lnTo>
                    <a:pt x="2106826" y="0"/>
                  </a:lnTo>
                  <a:lnTo>
                    <a:pt x="2106826" y="2113092"/>
                  </a:lnTo>
                  <a:lnTo>
                    <a:pt x="0" y="2113092"/>
                  </a:lnTo>
                  <a:close/>
                </a:path>
              </a:pathLst>
            </a:custGeom>
            <a:solidFill>
              <a:srgbClr val="145DA0">
                <a:alpha val="95686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106826" cy="2151192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685800" y="5886206"/>
            <a:ext cx="5015853" cy="285994"/>
            <a:chOff x="0" y="0"/>
            <a:chExt cx="2106826" cy="120127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2106826" cy="120127"/>
            </a:xfrm>
            <a:custGeom>
              <a:avLst/>
              <a:gdLst/>
              <a:ahLst/>
              <a:cxnLst/>
              <a:rect l="l" t="t" r="r" b="b"/>
              <a:pathLst>
                <a:path w="2106826" h="120127">
                  <a:moveTo>
                    <a:pt x="0" y="0"/>
                  </a:moveTo>
                  <a:lnTo>
                    <a:pt x="2106826" y="0"/>
                  </a:lnTo>
                  <a:lnTo>
                    <a:pt x="2106826" y="120127"/>
                  </a:lnTo>
                  <a:lnTo>
                    <a:pt x="0" y="120127"/>
                  </a:lnTo>
                  <a:close/>
                </a:path>
              </a:pathLst>
            </a:custGeom>
            <a:solidFill>
              <a:srgbClr val="145DA0">
                <a:alpha val="48627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2106826" cy="158227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9543019" y="3418648"/>
            <a:ext cx="5015853" cy="5015853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>
                <a:alpha val="95686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fr-FR" sz="1200" dirty="0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-2482814" y="-3005124"/>
            <a:ext cx="3949659" cy="3949659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>
                <a:alpha val="95686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id="24" name="TextBox 2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AD3ACBDD-8DDB-9DDA-ED91-35104CED474D}"/>
              </a:ext>
            </a:extLst>
          </p:cNvPr>
          <p:cNvSpPr txBox="1"/>
          <p:nvPr/>
        </p:nvSpPr>
        <p:spPr>
          <a:xfrm>
            <a:off x="1266746" y="155568"/>
            <a:ext cx="63797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Surprise: Everyone Grows at the Same Speed</a:t>
            </a:r>
            <a:endParaRPr lang="fr-FR" sz="24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D76E79A-B7DF-6344-73BE-C0D92C9BADF7}"/>
              </a:ext>
            </a:extLst>
          </p:cNvPr>
          <p:cNvSpPr txBox="1"/>
          <p:nvPr/>
        </p:nvSpPr>
        <p:spPr>
          <a:xfrm>
            <a:off x="1096565" y="1784967"/>
            <a:ext cx="408302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2000" dirty="0">
                <a:solidFill>
                  <a:schemeClr val="bg1"/>
                </a:solidFill>
              </a:rPr>
              <a:t>Average growth rates are nearly identical across industries</a:t>
            </a:r>
          </a:p>
          <a:p>
            <a:endParaRPr lang="en-GB" sz="2000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2000" dirty="0">
                <a:solidFill>
                  <a:schemeClr val="bg1"/>
                </a:solidFill>
              </a:rPr>
              <a:t>EdTech and Biotech — though less funded — grow just as fast</a:t>
            </a:r>
          </a:p>
          <a:p>
            <a:endParaRPr lang="en-GB" sz="2000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2000" dirty="0">
                <a:solidFill>
                  <a:schemeClr val="bg1"/>
                </a:solidFill>
              </a:rPr>
              <a:t>Funding ≠ faster growth</a:t>
            </a:r>
          </a:p>
          <a:p>
            <a:endParaRPr lang="en-GB" sz="2000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2000" dirty="0">
                <a:solidFill>
                  <a:schemeClr val="bg1"/>
                </a:solidFill>
              </a:rPr>
              <a:t>Lean industries still perform competitively</a:t>
            </a:r>
            <a:endParaRPr lang="fr-FR" sz="2000" dirty="0">
              <a:solidFill>
                <a:schemeClr val="bg1"/>
              </a:solidFill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32074D6E-78C4-507A-DCA7-F242B652CC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2221" y="855435"/>
            <a:ext cx="6379779" cy="4147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37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850</TotalTime>
  <Words>565</Words>
  <Application>Microsoft Office PowerPoint</Application>
  <PresentationFormat>Widescreen</PresentationFormat>
  <Paragraphs>118</Paragraphs>
  <Slides>23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2" baseType="lpstr">
      <vt:lpstr>Arial</vt:lpstr>
      <vt:lpstr>Calibri</vt:lpstr>
      <vt:lpstr>Calibri Light</vt:lpstr>
      <vt:lpstr>Montserrat</vt:lpstr>
      <vt:lpstr>Montserrat Bold</vt:lpstr>
      <vt:lpstr>Poppins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Joyce Ghosn</dc:creator>
  <cp:lastModifiedBy>Joyce Ghosn</cp:lastModifiedBy>
  <cp:revision>13</cp:revision>
  <dcterms:created xsi:type="dcterms:W3CDTF">2025-04-06T17:40:31Z</dcterms:created>
  <dcterms:modified xsi:type="dcterms:W3CDTF">2025-04-11T10:12:06Z</dcterms:modified>
</cp:coreProperties>
</file>